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37"/>
  </p:notesMasterIdLst>
  <p:sldIdLst>
    <p:sldId id="258" r:id="rId2"/>
    <p:sldId id="266" r:id="rId3"/>
    <p:sldId id="268" r:id="rId4"/>
    <p:sldId id="267" r:id="rId5"/>
    <p:sldId id="257" r:id="rId6"/>
    <p:sldId id="259" r:id="rId7"/>
    <p:sldId id="271" r:id="rId8"/>
    <p:sldId id="289" r:id="rId9"/>
    <p:sldId id="304" r:id="rId10"/>
    <p:sldId id="305" r:id="rId11"/>
    <p:sldId id="315" r:id="rId12"/>
    <p:sldId id="316" r:id="rId13"/>
    <p:sldId id="297" r:id="rId14"/>
    <p:sldId id="306" r:id="rId15"/>
    <p:sldId id="292" r:id="rId16"/>
    <p:sldId id="290" r:id="rId17"/>
    <p:sldId id="295" r:id="rId18"/>
    <p:sldId id="307" r:id="rId19"/>
    <p:sldId id="308" r:id="rId20"/>
    <p:sldId id="309" r:id="rId21"/>
    <p:sldId id="299" r:id="rId22"/>
    <p:sldId id="293" r:id="rId23"/>
    <p:sldId id="300" r:id="rId24"/>
    <p:sldId id="313" r:id="rId25"/>
    <p:sldId id="310" r:id="rId26"/>
    <p:sldId id="311" r:id="rId27"/>
    <p:sldId id="301" r:id="rId28"/>
    <p:sldId id="294" r:id="rId29"/>
    <p:sldId id="302" r:id="rId30"/>
    <p:sldId id="269" r:id="rId31"/>
    <p:sldId id="312" r:id="rId32"/>
    <p:sldId id="317" r:id="rId33"/>
    <p:sldId id="281" r:id="rId34"/>
    <p:sldId id="279" r:id="rId35"/>
    <p:sldId id="28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E6E6"/>
    <a:srgbClr val="EEEEEE"/>
    <a:srgbClr val="CC99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679" autoAdjust="0"/>
  </p:normalViewPr>
  <p:slideViewPr>
    <p:cSldViewPr snapToGrid="0">
      <p:cViewPr varScale="1">
        <p:scale>
          <a:sx n="64" d="100"/>
          <a:sy n="64" d="100"/>
        </p:scale>
        <p:origin x="97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CER\Downloads\governmental-school2014-2015.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ACER\Downloads\governmental-school2014-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ivotFmts>
      <c:pivotFmt>
        <c:idx val="0"/>
      </c:pivotFmt>
      <c:pivotFmt>
        <c:idx val="1"/>
      </c:pivotFmt>
      <c:pivotFmt>
        <c:idx val="2"/>
      </c:pivotFmt>
      <c:pivotFmt>
        <c:idx val="3"/>
        <c:spPr>
          <a:solidFill>
            <a:schemeClr val="accent1"/>
          </a:solidFill>
          <a:ln w="19050">
            <a:solidFill>
              <a:schemeClr val="lt1"/>
            </a:solidFill>
          </a:ln>
          <a:effectLst/>
        </c:spPr>
        <c:marker>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ar-BH"/>
            </a:p>
          </c:txPr>
          <c:dLblPos val="ctr"/>
          <c:showLegendKey val="0"/>
          <c:showVal val="0"/>
          <c:showCatName val="1"/>
          <c:showSerName val="0"/>
          <c:showPercent val="1"/>
          <c:showBubbleSize val="0"/>
          <c:separator>
</c:separator>
          <c:extLst xmlns:c16r2="http://schemas.microsoft.com/office/drawing/2015/06/chart">
            <c:ext xmlns:c15="http://schemas.microsoft.com/office/drawing/2012/chart" uri="{CE6537A1-D6FC-4f65-9D91-7224C49458BB}"/>
          </c:extLst>
        </c:dLbl>
      </c:pivotFmt>
    </c:pivotFmts>
    <c:plotArea>
      <c:layout/>
      <c:pieChart>
        <c:varyColors val="1"/>
        <c:ser>
          <c:idx val="0"/>
          <c:order val="0"/>
          <c:tx>
            <c:v>Total</c:v>
          </c:tx>
          <c:explosion val="1"/>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Lbls>
            <c:dLbl>
              <c:idx val="0"/>
              <c:layout>
                <c:manualLayout>
                  <c:x val="-0.20578727734122559"/>
                  <c:y val="-6.6513386616398426E-2"/>
                </c:manualLayout>
              </c:layout>
              <c:tx>
                <c:rich>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r>
                      <a:rPr lang="en-US" sz="2000" b="1" smtClean="0">
                        <a:solidFill>
                          <a:schemeClr val="tx1"/>
                        </a:solidFill>
                      </a:rPr>
                      <a:t>Primary </a:t>
                    </a:r>
                  </a:p>
                  <a:p>
                    <a:pPr>
                      <a:defRPr sz="2000" b="1" i="0" u="none" strike="noStrike" kern="1200" baseline="0">
                        <a:solidFill>
                          <a:schemeClr val="tx1"/>
                        </a:solidFill>
                        <a:latin typeface="+mn-lt"/>
                        <a:ea typeface="+mn-ea"/>
                        <a:cs typeface="+mn-cs"/>
                      </a:defRPr>
                    </a:pPr>
                    <a:r>
                      <a:rPr lang="en-US" sz="2000" b="1" smtClean="0">
                        <a:solidFill>
                          <a:schemeClr val="tx1"/>
                        </a:solidFill>
                      </a:rPr>
                      <a:t>55%</a:t>
                    </a:r>
                    <a:endParaRPr lang="en-US" sz="2800" dirty="0">
                      <a:solidFill>
                        <a:schemeClr val="tx1"/>
                      </a:solidFill>
                    </a:endParaRPr>
                  </a:p>
                </c:rich>
              </c:tx>
              <c:spPr>
                <a:noFill/>
                <a:ln>
                  <a:noFill/>
                </a:ln>
                <a:effectLst/>
              </c:sp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1"/>
              <c:layout>
                <c:manualLayout>
                  <c:x val="0.20323279305014619"/>
                  <c:y val="-0.14015715172027501"/>
                </c:manualLayout>
              </c:layout>
              <c:tx>
                <c:rich>
                  <a:bodyPr/>
                  <a:lstStyle/>
                  <a:p>
                    <a:r>
                      <a:rPr lang="en-US" sz="2000" b="1" dirty="0" smtClean="0">
                        <a:solidFill>
                          <a:schemeClr val="tx1"/>
                        </a:solidFill>
                      </a:rPr>
                      <a:t>Intermediate </a:t>
                    </a:r>
                  </a:p>
                  <a:p>
                    <a:r>
                      <a:rPr lang="en-US" sz="2000" b="1" dirty="0" smtClean="0">
                        <a:solidFill>
                          <a:schemeClr val="tx1"/>
                        </a:solidFill>
                      </a:rPr>
                      <a:t>27%</a:t>
                    </a:r>
                    <a:endParaRPr lang="en-US" sz="2400" dirty="0">
                      <a:solidFill>
                        <a:schemeClr val="tx1"/>
                      </a:solidFill>
                    </a:endParaRPr>
                  </a:p>
                </c:rich>
              </c:tx>
              <c:dLblPos val="bestFit"/>
              <c:showLegendKey val="1"/>
              <c:showVal val="0"/>
              <c:showCatName val="1"/>
              <c:showSerName val="0"/>
              <c:showPercent val="1"/>
              <c:showBubbleSize val="0"/>
              <c:separator>
</c:separator>
              <c:extLst>
                <c:ext xmlns:c15="http://schemas.microsoft.com/office/drawing/2012/chart" uri="{CE6537A1-D6FC-4f65-9D91-7224C49458BB}">
                  <c15:layout/>
                </c:ext>
              </c:extLst>
            </c:dLbl>
            <c:dLbl>
              <c:idx val="2"/>
              <c:layout>
                <c:manualLayout>
                  <c:x val="0.13126482374047263"/>
                  <c:y val="0.19676556879433973"/>
                </c:manualLayout>
              </c:layout>
              <c:tx>
                <c:rich>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r>
                      <a:rPr lang="en-US" sz="2000" b="1" dirty="0" smtClean="0">
                        <a:solidFill>
                          <a:schemeClr val="tx1"/>
                        </a:solidFill>
                      </a:rPr>
                      <a:t>Secondary</a:t>
                    </a:r>
                    <a:r>
                      <a:rPr lang="en-US" sz="2000" b="1" baseline="0" dirty="0" smtClean="0">
                        <a:solidFill>
                          <a:schemeClr val="tx1"/>
                        </a:solidFill>
                      </a:rPr>
                      <a:t> </a:t>
                    </a:r>
                  </a:p>
                  <a:p>
                    <a:pPr>
                      <a:defRPr sz="2000" b="1" i="0" u="none" strike="noStrike" kern="1200" baseline="0">
                        <a:solidFill>
                          <a:schemeClr val="tx1"/>
                        </a:solidFill>
                        <a:latin typeface="+mn-lt"/>
                        <a:ea typeface="+mn-ea"/>
                        <a:cs typeface="+mn-cs"/>
                      </a:defRPr>
                    </a:pPr>
                    <a:r>
                      <a:rPr lang="en-US" sz="2000" b="1" baseline="0" dirty="0" smtClean="0">
                        <a:solidFill>
                          <a:schemeClr val="tx1"/>
                        </a:solidFill>
                      </a:rPr>
                      <a:t>18%</a:t>
                    </a:r>
                    <a:endParaRPr lang="en-US" sz="2400" dirty="0">
                      <a:solidFill>
                        <a:schemeClr val="tx1"/>
                      </a:solidFill>
                    </a:endParaRPr>
                  </a:p>
                </c:rich>
              </c:tx>
              <c:spPr>
                <a:noFill/>
                <a:ln>
                  <a:noFill/>
                </a:ln>
                <a:effectLst/>
              </c:spPr>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ar-BH"/>
              </a:p>
            </c:txPr>
            <c:dLblPos val="ctr"/>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Lit>
              <c:ptCount val="3"/>
              <c:pt idx="0">
                <c:v>الابتدائية</c:v>
              </c:pt>
              <c:pt idx="1">
                <c:v>الإعدادية</c:v>
              </c:pt>
              <c:pt idx="2">
                <c:v>الثانوية</c:v>
              </c:pt>
            </c:strLit>
          </c:cat>
          <c:val>
            <c:numLit>
              <c:formatCode>General</c:formatCode>
              <c:ptCount val="3"/>
              <c:pt idx="0">
                <c:v>113</c:v>
              </c:pt>
              <c:pt idx="1">
                <c:v>57</c:v>
              </c:pt>
              <c:pt idx="2">
                <c:v>37</c:v>
              </c:pt>
            </c:numLit>
          </c:val>
          <c:extLst xmlns:c16r2="http://schemas.microsoft.com/office/drawing/2015/06/chart">
            <c:ext xmlns:c16="http://schemas.microsoft.com/office/drawing/2014/chart" uri="{C3380CC4-5D6E-409C-BE32-E72D297353CC}">
              <c16:uniqueId val="{00000000-3E00-468B-9A9E-8897AE2687F3}"/>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ar-BH"/>
    </a:p>
  </c:txPr>
  <c:externalData r:id="rId1">
    <c:autoUpdate val="0"/>
  </c:externalData>
  <c:extLst xmlns:c16r2="http://schemas.microsoft.com/office/drawing/2015/06/chart"/>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Primary</c:v>
                </c:pt>
              </c:strCache>
            </c:strRef>
          </c:tx>
          <c:spPr>
            <a:solidFill>
              <a:srgbClr val="0070C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Boys</c:v>
                </c:pt>
                <c:pt idx="1">
                  <c:v>Girls</c:v>
                </c:pt>
              </c:strCache>
            </c:strRef>
          </c:cat>
          <c:val>
            <c:numRef>
              <c:f>Sheet1!$B$2:$B$3</c:f>
              <c:numCache>
                <c:formatCode>General</c:formatCode>
                <c:ptCount val="2"/>
                <c:pt idx="0">
                  <c:v>35190</c:v>
                </c:pt>
                <c:pt idx="1">
                  <c:v>35807</c:v>
                </c:pt>
              </c:numCache>
            </c:numRef>
          </c:val>
        </c:ser>
        <c:ser>
          <c:idx val="1"/>
          <c:order val="1"/>
          <c:tx>
            <c:strRef>
              <c:f>Sheet1!$C$1</c:f>
              <c:strCache>
                <c:ptCount val="1"/>
                <c:pt idx="0">
                  <c:v>Intermediat</c:v>
                </c:pt>
              </c:strCache>
            </c:strRef>
          </c:tx>
          <c:spPr>
            <a:solidFill>
              <a:schemeClr val="accent2">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Boys</c:v>
                </c:pt>
                <c:pt idx="1">
                  <c:v>Girls</c:v>
                </c:pt>
              </c:strCache>
            </c:strRef>
          </c:cat>
          <c:val>
            <c:numRef>
              <c:f>Sheet1!$C$2:$C$3</c:f>
              <c:numCache>
                <c:formatCode>General</c:formatCode>
                <c:ptCount val="2"/>
                <c:pt idx="0">
                  <c:v>18462</c:v>
                </c:pt>
                <c:pt idx="1">
                  <c:v>18444</c:v>
                </c:pt>
              </c:numCache>
            </c:numRef>
          </c:val>
        </c:ser>
        <c:ser>
          <c:idx val="2"/>
          <c:order val="2"/>
          <c:tx>
            <c:strRef>
              <c:f>Sheet1!$D$1</c:f>
              <c:strCache>
                <c:ptCount val="1"/>
                <c:pt idx="0">
                  <c:v>Secondary</c:v>
                </c:pt>
              </c:strCache>
            </c:strRef>
          </c:tx>
          <c:spPr>
            <a:solidFill>
              <a:srgbClr val="92D05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Boys</c:v>
                </c:pt>
                <c:pt idx="1">
                  <c:v>Girls</c:v>
                </c:pt>
              </c:strCache>
            </c:strRef>
          </c:cat>
          <c:val>
            <c:numRef>
              <c:f>Sheet1!$D$2:$D$3</c:f>
              <c:numCache>
                <c:formatCode>General</c:formatCode>
                <c:ptCount val="2"/>
                <c:pt idx="0">
                  <c:v>16232</c:v>
                </c:pt>
                <c:pt idx="1">
                  <c:v>16485</c:v>
                </c:pt>
              </c:numCache>
            </c:numRef>
          </c:val>
        </c:ser>
        <c:dLbls>
          <c:showLegendKey val="0"/>
          <c:showVal val="0"/>
          <c:showCatName val="0"/>
          <c:showSerName val="0"/>
          <c:showPercent val="0"/>
          <c:showBubbleSize val="0"/>
        </c:dLbls>
        <c:gapWidth val="150"/>
        <c:axId val="119773024"/>
        <c:axId val="121588208"/>
      </c:barChart>
      <c:catAx>
        <c:axId val="119773024"/>
        <c:scaling>
          <c:orientation val="minMax"/>
        </c:scaling>
        <c:delete val="0"/>
        <c:axPos val="b"/>
        <c:numFmt formatCode="General" sourceLinked="0"/>
        <c:majorTickMark val="out"/>
        <c:minorTickMark val="none"/>
        <c:tickLblPos val="nextTo"/>
        <c:crossAx val="121588208"/>
        <c:crosses val="autoZero"/>
        <c:auto val="1"/>
        <c:lblAlgn val="ctr"/>
        <c:lblOffset val="100"/>
        <c:noMultiLvlLbl val="0"/>
      </c:catAx>
      <c:valAx>
        <c:axId val="121588208"/>
        <c:scaling>
          <c:orientation val="minMax"/>
        </c:scaling>
        <c:delete val="0"/>
        <c:axPos val="l"/>
        <c:majorGridlines>
          <c:spPr>
            <a:ln>
              <a:prstDash val="dash"/>
            </a:ln>
          </c:spPr>
        </c:majorGridlines>
        <c:numFmt formatCode="General" sourceLinked="1"/>
        <c:majorTickMark val="out"/>
        <c:minorTickMark val="none"/>
        <c:tickLblPos val="nextTo"/>
        <c:crossAx val="119773024"/>
        <c:crosses val="autoZero"/>
        <c:crossBetween val="between"/>
      </c:valAx>
    </c:plotArea>
    <c:legend>
      <c:legendPos val="r"/>
      <c:layout/>
      <c:overlay val="0"/>
    </c:legend>
    <c:plotVisOnly val="1"/>
    <c:dispBlanksAs val="gap"/>
    <c:showDLblsOverMax val="0"/>
  </c:chart>
  <c:txPr>
    <a:bodyPr/>
    <a:lstStyle/>
    <a:p>
      <a:pPr>
        <a:defRPr sz="1800"/>
      </a:pPr>
      <a:endParaRPr lang="ar-BH"/>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ivotFmts>
      <c:pivotFmt>
        <c:idx val="0"/>
      </c:pivotFmt>
      <c:pivotFmt>
        <c:idx val="1"/>
      </c:pivotFmt>
      <c:pivotFmt>
        <c:idx val="2"/>
      </c:pivotFmt>
      <c:pivotFmt>
        <c:idx val="3"/>
      </c:pivotFmt>
      <c:pivotFmt>
        <c:idx val="4"/>
      </c:pivotFmt>
      <c:pivotFmt>
        <c:idx val="5"/>
      </c:pivotFmt>
      <c:pivotFmt>
        <c:idx val="6"/>
      </c:pivotFmt>
      <c:pivotFmt>
        <c:idx val="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ar-BH"/>
            </a:p>
          </c:txPr>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ar-BH"/>
            </a:p>
          </c:txPr>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s>
    <c:plotArea>
      <c:layout>
        <c:manualLayout>
          <c:layoutTarget val="inner"/>
          <c:xMode val="edge"/>
          <c:yMode val="edge"/>
          <c:x val="0.10462188224256203"/>
          <c:y val="9.3452844150283015E-2"/>
          <c:w val="0.87505092710614141"/>
          <c:h val="0.86213401353479513"/>
        </c:manualLayout>
      </c:layout>
      <c:barChart>
        <c:barDir val="col"/>
        <c:grouping val="clustered"/>
        <c:varyColors val="0"/>
        <c:ser>
          <c:idx val="1"/>
          <c:order val="0"/>
          <c:tx>
            <c:v> عدد مختبرات الحاسوب</c:v>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layout>
                <c:manualLayout>
                  <c:x val="1.8479264228451432E-3"/>
                  <c:y val="0"/>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ar-BH"/>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3"/>
              <c:pt idx="0">
                <c:v>الابتدائية</c:v>
              </c:pt>
              <c:pt idx="1">
                <c:v>الإعدادية</c:v>
              </c:pt>
              <c:pt idx="2">
                <c:v>الثانوية</c:v>
              </c:pt>
            </c:strLit>
          </c:cat>
          <c:val>
            <c:numLit>
              <c:formatCode>General</c:formatCode>
              <c:ptCount val="3"/>
              <c:pt idx="0">
                <c:v>111</c:v>
              </c:pt>
              <c:pt idx="1">
                <c:v>56</c:v>
              </c:pt>
              <c:pt idx="2">
                <c:v>31</c:v>
              </c:pt>
            </c:numLit>
          </c:val>
          <c:extLst xmlns:c16r2="http://schemas.microsoft.com/office/drawing/2015/06/chart">
            <c:ext xmlns:c16="http://schemas.microsoft.com/office/drawing/2014/chart" uri="{C3380CC4-5D6E-409C-BE32-E72D297353CC}">
              <c16:uniqueId val="{00000001-3DD5-4BA7-B7E9-583A14AD05B8}"/>
            </c:ext>
          </c:extLst>
        </c:ser>
        <c:dLbls>
          <c:dLblPos val="outEnd"/>
          <c:showLegendKey val="0"/>
          <c:showVal val="1"/>
          <c:showCatName val="0"/>
          <c:showSerName val="0"/>
          <c:showPercent val="0"/>
          <c:showBubbleSize val="0"/>
        </c:dLbls>
        <c:gapWidth val="100"/>
        <c:overlap val="-24"/>
        <c:axId val="818072080"/>
        <c:axId val="818072640"/>
      </c:barChart>
      <c:catAx>
        <c:axId val="818072080"/>
        <c:scaling>
          <c:orientation val="minMax"/>
        </c:scaling>
        <c:delete val="1"/>
        <c:axPos val="b"/>
        <c:numFmt formatCode="General" sourceLinked="1"/>
        <c:majorTickMark val="none"/>
        <c:minorTickMark val="none"/>
        <c:tickLblPos val="nextTo"/>
        <c:crossAx val="818072640"/>
        <c:crosses val="autoZero"/>
        <c:auto val="1"/>
        <c:lblAlgn val="ctr"/>
        <c:lblOffset val="100"/>
        <c:noMultiLvlLbl val="0"/>
      </c:catAx>
      <c:valAx>
        <c:axId val="81807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ar-BH"/>
          </a:p>
        </c:txPr>
        <c:crossAx val="81807208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ar-BH"/>
    </a:p>
  </c:txPr>
  <c:externalData r:id="rId1">
    <c:autoUpdate val="0"/>
  </c:externalData>
  <c:extLst xmlns:c16r2="http://schemas.microsoft.com/office/drawing/2015/06/chart"/>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BH"/>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467C9E9-3C0A-4A2B-A155-50898E15CB0B}" type="datetimeFigureOut">
              <a:rPr lang="ar-BH" smtClean="0"/>
              <a:t>10/09/1440</a:t>
            </a:fld>
            <a:endParaRPr lang="ar-BH"/>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ar-B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BH"/>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BH"/>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1A0B736-D5A9-4B40-AE22-4D5FDC71A772}" type="slidenum">
              <a:rPr lang="ar-BH" smtClean="0"/>
              <a:t>‹#›</a:t>
            </a:fld>
            <a:endParaRPr lang="ar-BH"/>
          </a:p>
        </p:txBody>
      </p:sp>
    </p:spTree>
    <p:extLst>
      <p:ext uri="{BB962C8B-B14F-4D97-AF65-F5344CB8AC3E}">
        <p14:creationId xmlns:p14="http://schemas.microsoft.com/office/powerpoint/2010/main" val="315940181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BH" dirty="0"/>
          </a:p>
        </p:txBody>
      </p:sp>
      <p:sp>
        <p:nvSpPr>
          <p:cNvPr id="4" name="Slide Number Placeholder 3"/>
          <p:cNvSpPr>
            <a:spLocks noGrp="1"/>
          </p:cNvSpPr>
          <p:nvPr>
            <p:ph type="sldNum" sz="quarter" idx="10"/>
          </p:nvPr>
        </p:nvSpPr>
        <p:spPr/>
        <p:txBody>
          <a:bodyPr/>
          <a:lstStyle/>
          <a:p>
            <a:fld id="{41A0B736-D5A9-4B40-AE22-4D5FDC71A772}" type="slidenum">
              <a:rPr lang="ar-BH" smtClean="0"/>
              <a:t>1</a:t>
            </a:fld>
            <a:endParaRPr lang="ar-BH"/>
          </a:p>
        </p:txBody>
      </p:sp>
    </p:spTree>
    <p:extLst>
      <p:ext uri="{BB962C8B-B14F-4D97-AF65-F5344CB8AC3E}">
        <p14:creationId xmlns:p14="http://schemas.microsoft.com/office/powerpoint/2010/main" val="3555960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b="1" dirty="0" smtClean="0"/>
              <a:t>The role of primary education is to ensure the broad-based development of pupils. This means ensuring that all pupils are able to develop their cognitive, social, emotional, cultural and physical skills to the best of their abilities, preparing them for their further school career.</a:t>
            </a:r>
            <a:endParaRPr lang="en-US" dirty="0" smtClean="0"/>
          </a:p>
        </p:txBody>
      </p:sp>
      <p:sp>
        <p:nvSpPr>
          <p:cNvPr id="4" name="Slide Number Placeholder 3"/>
          <p:cNvSpPr>
            <a:spLocks noGrp="1"/>
          </p:cNvSpPr>
          <p:nvPr>
            <p:ph type="sldNum" sz="quarter" idx="10"/>
          </p:nvPr>
        </p:nvSpPr>
        <p:spPr/>
        <p:txBody>
          <a:bodyPr/>
          <a:lstStyle/>
          <a:p>
            <a:fld id="{41A0B736-D5A9-4B40-AE22-4D5FDC71A772}" type="slidenum">
              <a:rPr lang="ar-BH" smtClean="0"/>
              <a:t>4</a:t>
            </a:fld>
            <a:endParaRPr lang="ar-BH"/>
          </a:p>
        </p:txBody>
      </p:sp>
    </p:spTree>
    <p:extLst>
      <p:ext uri="{BB962C8B-B14F-4D97-AF65-F5344CB8AC3E}">
        <p14:creationId xmlns:p14="http://schemas.microsoft.com/office/powerpoint/2010/main" val="2590974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Teachers and children use ICT resources to support the classroom curriculum.</a:t>
            </a:r>
          </a:p>
          <a:p>
            <a:pPr algn="l" rtl="0"/>
            <a:r>
              <a:rPr lang="en-US" dirty="0" smtClean="0"/>
              <a:t> The Ministry of education are now looking to enhance the education through multi resource technologies that are used in classrooms which supports the curriculum and teaching strategies </a:t>
            </a:r>
          </a:p>
          <a:p>
            <a:pPr algn="l" rtl="0"/>
            <a:endParaRPr lang="ar-BH" dirty="0"/>
          </a:p>
        </p:txBody>
      </p:sp>
      <p:sp>
        <p:nvSpPr>
          <p:cNvPr id="4" name="Slide Number Placeholder 3"/>
          <p:cNvSpPr>
            <a:spLocks noGrp="1"/>
          </p:cNvSpPr>
          <p:nvPr>
            <p:ph type="sldNum" sz="quarter" idx="10"/>
          </p:nvPr>
        </p:nvSpPr>
        <p:spPr/>
        <p:txBody>
          <a:bodyPr/>
          <a:lstStyle/>
          <a:p>
            <a:fld id="{41A0B736-D5A9-4B40-AE22-4D5FDC71A772}" type="slidenum">
              <a:rPr lang="ar-BH" smtClean="0"/>
              <a:t>17</a:t>
            </a:fld>
            <a:endParaRPr lang="ar-BH"/>
          </a:p>
        </p:txBody>
      </p:sp>
    </p:spTree>
    <p:extLst>
      <p:ext uri="{BB962C8B-B14F-4D97-AF65-F5344CB8AC3E}">
        <p14:creationId xmlns:p14="http://schemas.microsoft.com/office/powerpoint/2010/main" val="2851585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teachers and children use ICT to transform the process of teaching and learning, learning in new ways.</a:t>
            </a:r>
          </a:p>
          <a:p>
            <a:pPr marL="171450" indent="-171450" algn="l" rtl="0">
              <a:buFont typeface="Arial" pitchFamily="34" charset="0"/>
              <a:buChar char="•"/>
            </a:pPr>
            <a:endParaRPr lang="ar-BH" dirty="0"/>
          </a:p>
        </p:txBody>
      </p:sp>
      <p:sp>
        <p:nvSpPr>
          <p:cNvPr id="4" name="Slide Number Placeholder 3"/>
          <p:cNvSpPr>
            <a:spLocks noGrp="1"/>
          </p:cNvSpPr>
          <p:nvPr>
            <p:ph type="sldNum" sz="quarter" idx="10"/>
          </p:nvPr>
        </p:nvSpPr>
        <p:spPr/>
        <p:txBody>
          <a:bodyPr/>
          <a:lstStyle/>
          <a:p>
            <a:fld id="{41A0B736-D5A9-4B40-AE22-4D5FDC71A772}" type="slidenum">
              <a:rPr lang="ar-BH" smtClean="0"/>
              <a:t>21</a:t>
            </a:fld>
            <a:endParaRPr lang="ar-BH"/>
          </a:p>
        </p:txBody>
      </p:sp>
    </p:spTree>
    <p:extLst>
      <p:ext uri="{BB962C8B-B14F-4D97-AF65-F5344CB8AC3E}">
        <p14:creationId xmlns:p14="http://schemas.microsoft.com/office/powerpoint/2010/main" val="1396283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Teachers and children use ICT to transform the process of teaching and learning, learning in new ways.</a:t>
            </a:r>
          </a:p>
          <a:p>
            <a:pPr algn="l" rtl="0"/>
            <a:endParaRPr lang="ar-BH" dirty="0"/>
          </a:p>
        </p:txBody>
      </p:sp>
      <p:sp>
        <p:nvSpPr>
          <p:cNvPr id="4" name="Slide Number Placeholder 3"/>
          <p:cNvSpPr>
            <a:spLocks noGrp="1"/>
          </p:cNvSpPr>
          <p:nvPr>
            <p:ph type="sldNum" sz="quarter" idx="10"/>
          </p:nvPr>
        </p:nvSpPr>
        <p:spPr/>
        <p:txBody>
          <a:bodyPr/>
          <a:lstStyle/>
          <a:p>
            <a:fld id="{41A0B736-D5A9-4B40-AE22-4D5FDC71A772}" type="slidenum">
              <a:rPr lang="ar-BH" smtClean="0"/>
              <a:t>23</a:t>
            </a:fld>
            <a:endParaRPr lang="ar-BH"/>
          </a:p>
        </p:txBody>
      </p:sp>
    </p:spTree>
    <p:extLst>
      <p:ext uri="{BB962C8B-B14F-4D97-AF65-F5344CB8AC3E}">
        <p14:creationId xmlns:p14="http://schemas.microsoft.com/office/powerpoint/2010/main" val="2851585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teachers and children develop skills and knowledge in the potential uses of ICT to support learning.</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Ministry of education are now implementing ICT curriculums in schools for all levels of students to reach the 2030 vision</a:t>
            </a:r>
          </a:p>
          <a:p>
            <a:pPr marL="0" marR="0" indent="0" algn="l" defTabSz="914400" rtl="0" eaLnBrk="1" fontAlgn="auto" latinLnBrk="0" hangingPunct="1">
              <a:lnSpc>
                <a:spcPct val="100000"/>
              </a:lnSpc>
              <a:spcBef>
                <a:spcPts val="0"/>
              </a:spcBef>
              <a:spcAft>
                <a:spcPts val="0"/>
              </a:spcAft>
              <a:buClrTx/>
              <a:buSzTx/>
              <a:buFontTx/>
              <a:buNone/>
              <a:tabLst/>
              <a:defRPr/>
            </a:pPr>
            <a:endParaRPr lang="ar-BH" dirty="0"/>
          </a:p>
        </p:txBody>
      </p:sp>
      <p:sp>
        <p:nvSpPr>
          <p:cNvPr id="4" name="Slide Number Placeholder 3"/>
          <p:cNvSpPr>
            <a:spLocks noGrp="1"/>
          </p:cNvSpPr>
          <p:nvPr>
            <p:ph type="sldNum" sz="quarter" idx="10"/>
          </p:nvPr>
        </p:nvSpPr>
        <p:spPr/>
        <p:txBody>
          <a:bodyPr/>
          <a:lstStyle/>
          <a:p>
            <a:fld id="{41A0B736-D5A9-4B40-AE22-4D5FDC71A772}" type="slidenum">
              <a:rPr lang="ar-BH" smtClean="0"/>
              <a:t>27</a:t>
            </a:fld>
            <a:endParaRPr lang="ar-BH"/>
          </a:p>
        </p:txBody>
      </p:sp>
    </p:spTree>
    <p:extLst>
      <p:ext uri="{BB962C8B-B14F-4D97-AF65-F5344CB8AC3E}">
        <p14:creationId xmlns:p14="http://schemas.microsoft.com/office/powerpoint/2010/main" val="1396283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teachers and children develop skills and knowledge in the potential uses of ICT to support learning.</a:t>
            </a:r>
          </a:p>
          <a:p>
            <a:pPr algn="l" rtl="0"/>
            <a:endParaRPr lang="ar-BH" dirty="0"/>
          </a:p>
        </p:txBody>
      </p:sp>
      <p:sp>
        <p:nvSpPr>
          <p:cNvPr id="4" name="Slide Number Placeholder 3"/>
          <p:cNvSpPr>
            <a:spLocks noGrp="1"/>
          </p:cNvSpPr>
          <p:nvPr>
            <p:ph type="sldNum" sz="quarter" idx="10"/>
          </p:nvPr>
        </p:nvSpPr>
        <p:spPr/>
        <p:txBody>
          <a:bodyPr/>
          <a:lstStyle/>
          <a:p>
            <a:fld id="{41A0B736-D5A9-4B40-AE22-4D5FDC71A772}" type="slidenum">
              <a:rPr lang="ar-BH" smtClean="0"/>
              <a:t>29</a:t>
            </a:fld>
            <a:endParaRPr lang="ar-BH"/>
          </a:p>
        </p:txBody>
      </p:sp>
    </p:spTree>
    <p:extLst>
      <p:ext uri="{BB962C8B-B14F-4D97-AF65-F5344CB8AC3E}">
        <p14:creationId xmlns:p14="http://schemas.microsoft.com/office/powerpoint/2010/main" val="2851585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ar-BH"/>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BH"/>
          </a:p>
        </p:txBody>
      </p:sp>
      <p:sp>
        <p:nvSpPr>
          <p:cNvPr id="4" name="Date Placeholder 3"/>
          <p:cNvSpPr>
            <a:spLocks noGrp="1"/>
          </p:cNvSpPr>
          <p:nvPr>
            <p:ph type="dt" sz="half" idx="10"/>
          </p:nvPr>
        </p:nvSpPr>
        <p:spPr/>
        <p:txBody>
          <a:bodyPr/>
          <a:lstStyle/>
          <a:p>
            <a:fld id="{FD186D67-9297-4D6F-BED9-7BAD36A9DBCE}" type="datetimeFigureOut">
              <a:rPr lang="en-US" smtClean="0"/>
              <a:t>5/14/2019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AB79A-2F67-42C2-AF23-40B63CA88313}" type="slidenum">
              <a:rPr lang="en-US" smtClean="0"/>
              <a:t>‹#›</a:t>
            </a:fld>
            <a:endParaRPr lang="en-US"/>
          </a:p>
        </p:txBody>
      </p:sp>
    </p:spTree>
    <p:extLst>
      <p:ext uri="{BB962C8B-B14F-4D97-AF65-F5344CB8AC3E}">
        <p14:creationId xmlns:p14="http://schemas.microsoft.com/office/powerpoint/2010/main" val="2095932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BH"/>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BH"/>
          </a:p>
        </p:txBody>
      </p:sp>
      <p:sp>
        <p:nvSpPr>
          <p:cNvPr id="4" name="Date Placeholder 3"/>
          <p:cNvSpPr>
            <a:spLocks noGrp="1"/>
          </p:cNvSpPr>
          <p:nvPr>
            <p:ph type="dt" sz="half" idx="10"/>
          </p:nvPr>
        </p:nvSpPr>
        <p:spPr/>
        <p:txBody>
          <a:bodyPr/>
          <a:lstStyle/>
          <a:p>
            <a:fld id="{FD186D67-9297-4D6F-BED9-7BAD36A9DBCE}" type="datetimeFigureOut">
              <a:rPr lang="en-US" smtClean="0"/>
              <a:t>5/14/2019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AB79A-2F67-42C2-AF23-40B63CA88313}" type="slidenum">
              <a:rPr lang="en-US" smtClean="0"/>
              <a:t>‹#›</a:t>
            </a:fld>
            <a:endParaRPr lang="en-US"/>
          </a:p>
        </p:txBody>
      </p:sp>
    </p:spTree>
    <p:extLst>
      <p:ext uri="{BB962C8B-B14F-4D97-AF65-F5344CB8AC3E}">
        <p14:creationId xmlns:p14="http://schemas.microsoft.com/office/powerpoint/2010/main" val="1140751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r">
              <a:defRPr sz="4000" b="1" cap="all"/>
            </a:lvl1pPr>
          </a:lstStyle>
          <a:p>
            <a:r>
              <a:rPr lang="en-US" smtClean="0"/>
              <a:t>Click to edit Master title style</a:t>
            </a:r>
            <a:endParaRPr lang="ar-BH"/>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186D67-9297-4D6F-BED9-7BAD36A9DBCE}" type="datetimeFigureOut">
              <a:rPr lang="en-US" smtClean="0"/>
              <a:t>5/14/2019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AB79A-2F67-42C2-AF23-40B63CA88313}" type="slidenum">
              <a:rPr lang="en-US" smtClean="0"/>
              <a:t>‹#›</a:t>
            </a:fld>
            <a:endParaRPr lang="en-US"/>
          </a:p>
        </p:txBody>
      </p:sp>
    </p:spTree>
    <p:extLst>
      <p:ext uri="{BB962C8B-B14F-4D97-AF65-F5344CB8AC3E}">
        <p14:creationId xmlns:p14="http://schemas.microsoft.com/office/powerpoint/2010/main" val="86284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BH"/>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BH"/>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BH"/>
          </a:p>
        </p:txBody>
      </p:sp>
      <p:sp>
        <p:nvSpPr>
          <p:cNvPr id="5" name="Date Placeholder 4"/>
          <p:cNvSpPr>
            <a:spLocks noGrp="1"/>
          </p:cNvSpPr>
          <p:nvPr>
            <p:ph type="dt" sz="half" idx="10"/>
          </p:nvPr>
        </p:nvSpPr>
        <p:spPr/>
        <p:txBody>
          <a:bodyPr/>
          <a:lstStyle/>
          <a:p>
            <a:fld id="{FD186D67-9297-4D6F-BED9-7BAD36A9DBCE}" type="datetimeFigureOut">
              <a:rPr lang="en-US" smtClean="0"/>
              <a:t>5/14/2019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BAB79A-2F67-42C2-AF23-40B63CA88313}" type="slidenum">
              <a:rPr lang="en-US" smtClean="0"/>
              <a:t>‹#›</a:t>
            </a:fld>
            <a:endParaRPr lang="en-US"/>
          </a:p>
        </p:txBody>
      </p:sp>
    </p:spTree>
    <p:extLst>
      <p:ext uri="{BB962C8B-B14F-4D97-AF65-F5344CB8AC3E}">
        <p14:creationId xmlns:p14="http://schemas.microsoft.com/office/powerpoint/2010/main" val="626379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BH"/>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BH"/>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BH"/>
          </a:p>
        </p:txBody>
      </p:sp>
      <p:sp>
        <p:nvSpPr>
          <p:cNvPr id="7" name="Date Placeholder 6"/>
          <p:cNvSpPr>
            <a:spLocks noGrp="1"/>
          </p:cNvSpPr>
          <p:nvPr>
            <p:ph type="dt" sz="half" idx="10"/>
          </p:nvPr>
        </p:nvSpPr>
        <p:spPr/>
        <p:txBody>
          <a:bodyPr/>
          <a:lstStyle/>
          <a:p>
            <a:fld id="{FD186D67-9297-4D6F-BED9-7BAD36A9DBCE}" type="datetimeFigureOut">
              <a:rPr lang="en-US" smtClean="0"/>
              <a:t>5/14/2019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BAB79A-2F67-42C2-AF23-40B63CA88313}" type="slidenum">
              <a:rPr lang="en-US" smtClean="0"/>
              <a:t>‹#›</a:t>
            </a:fld>
            <a:endParaRPr lang="en-US"/>
          </a:p>
        </p:txBody>
      </p:sp>
    </p:spTree>
    <p:extLst>
      <p:ext uri="{BB962C8B-B14F-4D97-AF65-F5344CB8AC3E}">
        <p14:creationId xmlns:p14="http://schemas.microsoft.com/office/powerpoint/2010/main" val="401231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BH"/>
          </a:p>
        </p:txBody>
      </p:sp>
      <p:sp>
        <p:nvSpPr>
          <p:cNvPr id="3" name="Date Placeholder 2"/>
          <p:cNvSpPr>
            <a:spLocks noGrp="1"/>
          </p:cNvSpPr>
          <p:nvPr>
            <p:ph type="dt" sz="half" idx="10"/>
          </p:nvPr>
        </p:nvSpPr>
        <p:spPr/>
        <p:txBody>
          <a:bodyPr/>
          <a:lstStyle/>
          <a:p>
            <a:fld id="{FD186D67-9297-4D6F-BED9-7BAD36A9DBCE}" type="datetimeFigureOut">
              <a:rPr lang="en-US" smtClean="0"/>
              <a:t>5/14/2019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BAB79A-2F67-42C2-AF23-40B63CA88313}" type="slidenum">
              <a:rPr lang="en-US" smtClean="0"/>
              <a:t>‹#›</a:t>
            </a:fld>
            <a:endParaRPr lang="en-US"/>
          </a:p>
        </p:txBody>
      </p:sp>
    </p:spTree>
    <p:extLst>
      <p:ext uri="{BB962C8B-B14F-4D97-AF65-F5344CB8AC3E}">
        <p14:creationId xmlns:p14="http://schemas.microsoft.com/office/powerpoint/2010/main" val="193004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186D67-9297-4D6F-BED9-7BAD36A9DBCE}" type="datetimeFigureOut">
              <a:rPr lang="en-US" smtClean="0"/>
              <a:t>5/14/2019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BAB79A-2F67-42C2-AF23-40B63CA88313}" type="slidenum">
              <a:rPr lang="en-US" smtClean="0"/>
              <a:t>‹#›</a:t>
            </a:fld>
            <a:endParaRPr lang="en-US"/>
          </a:p>
        </p:txBody>
      </p:sp>
    </p:spTree>
    <p:extLst>
      <p:ext uri="{BB962C8B-B14F-4D97-AF65-F5344CB8AC3E}">
        <p14:creationId xmlns:p14="http://schemas.microsoft.com/office/powerpoint/2010/main" val="97794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r">
              <a:defRPr sz="2000" b="1"/>
            </a:lvl1pPr>
          </a:lstStyle>
          <a:p>
            <a:r>
              <a:rPr lang="en-US" smtClean="0"/>
              <a:t>Click to edit Master title style</a:t>
            </a:r>
            <a:endParaRPr lang="ar-BH"/>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BH"/>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186D67-9297-4D6F-BED9-7BAD36A9DBCE}" type="datetimeFigureOut">
              <a:rPr lang="en-US" smtClean="0"/>
              <a:t>5/14/2019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BAB79A-2F67-42C2-AF23-40B63CA88313}" type="slidenum">
              <a:rPr lang="en-US" smtClean="0"/>
              <a:t>‹#›</a:t>
            </a:fld>
            <a:endParaRPr lang="en-US"/>
          </a:p>
        </p:txBody>
      </p:sp>
    </p:spTree>
    <p:extLst>
      <p:ext uri="{BB962C8B-B14F-4D97-AF65-F5344CB8AC3E}">
        <p14:creationId xmlns:p14="http://schemas.microsoft.com/office/powerpoint/2010/main" val="1798498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smtClean="0"/>
              <a:t>Click to edit Master title style</a:t>
            </a:r>
            <a:endParaRPr lang="ar-BH"/>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BH"/>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186D67-9297-4D6F-BED9-7BAD36A9DBCE}" type="datetimeFigureOut">
              <a:rPr lang="en-US" smtClean="0"/>
              <a:t>5/14/2019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BAB79A-2F67-42C2-AF23-40B63CA88313}" type="slidenum">
              <a:rPr lang="en-US" smtClean="0"/>
              <a:t>‹#›</a:t>
            </a:fld>
            <a:endParaRPr lang="en-US"/>
          </a:p>
        </p:txBody>
      </p:sp>
    </p:spTree>
    <p:extLst>
      <p:ext uri="{BB962C8B-B14F-4D97-AF65-F5344CB8AC3E}">
        <p14:creationId xmlns:p14="http://schemas.microsoft.com/office/powerpoint/2010/main" val="1847594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BH"/>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BH"/>
          </a:p>
        </p:txBody>
      </p:sp>
      <p:sp>
        <p:nvSpPr>
          <p:cNvPr id="4" name="Date Placeholder 3"/>
          <p:cNvSpPr>
            <a:spLocks noGrp="1"/>
          </p:cNvSpPr>
          <p:nvPr>
            <p:ph type="dt" sz="half" idx="10"/>
          </p:nvPr>
        </p:nvSpPr>
        <p:spPr/>
        <p:txBody>
          <a:bodyPr/>
          <a:lstStyle/>
          <a:p>
            <a:fld id="{FD186D67-9297-4D6F-BED9-7BAD36A9DBCE}" type="datetimeFigureOut">
              <a:rPr lang="en-US" smtClean="0"/>
              <a:t>5/14/2019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AB79A-2F67-42C2-AF23-40B63CA88313}" type="slidenum">
              <a:rPr lang="en-US" smtClean="0"/>
              <a:t>‹#›</a:t>
            </a:fld>
            <a:endParaRPr lang="en-US"/>
          </a:p>
        </p:txBody>
      </p:sp>
    </p:spTree>
    <p:extLst>
      <p:ext uri="{BB962C8B-B14F-4D97-AF65-F5344CB8AC3E}">
        <p14:creationId xmlns:p14="http://schemas.microsoft.com/office/powerpoint/2010/main" val="1458695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ar-BH"/>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BH"/>
          </a:p>
        </p:txBody>
      </p:sp>
      <p:sp>
        <p:nvSpPr>
          <p:cNvPr id="4" name="Date Placeholder 3"/>
          <p:cNvSpPr>
            <a:spLocks noGrp="1"/>
          </p:cNvSpPr>
          <p:nvPr>
            <p:ph type="dt" sz="half" idx="10"/>
          </p:nvPr>
        </p:nvSpPr>
        <p:spPr/>
        <p:txBody>
          <a:bodyPr/>
          <a:lstStyle/>
          <a:p>
            <a:fld id="{FD186D67-9297-4D6F-BED9-7BAD36A9DBCE}" type="datetimeFigureOut">
              <a:rPr lang="en-US" smtClean="0"/>
              <a:t>5/14/2019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AB79A-2F67-42C2-AF23-40B63CA88313}" type="slidenum">
              <a:rPr lang="en-US" smtClean="0"/>
              <a:t>‹#›</a:t>
            </a:fld>
            <a:endParaRPr lang="en-US"/>
          </a:p>
        </p:txBody>
      </p:sp>
    </p:spTree>
    <p:extLst>
      <p:ext uri="{BB962C8B-B14F-4D97-AF65-F5344CB8AC3E}">
        <p14:creationId xmlns:p14="http://schemas.microsoft.com/office/powerpoint/2010/main" val="607942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smtClean="0"/>
              <a:t>Click to edit Master title style</a:t>
            </a:r>
            <a:endParaRPr lang="ar-BH"/>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BH"/>
          </a:p>
        </p:txBody>
      </p:sp>
      <p:sp>
        <p:nvSpPr>
          <p:cNvPr id="4" name="Date Placeholder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D186D67-9297-4D6F-BED9-7BAD36A9DBCE}" type="datetimeFigureOut">
              <a:rPr lang="en-US" smtClean="0"/>
              <a:t>5/14/2019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BBAB79A-2F67-42C2-AF23-40B63CA88313}" type="slidenum">
              <a:rPr lang="en-US" smtClean="0"/>
              <a:t>‹#›</a:t>
            </a:fld>
            <a:endParaRPr lang="en-US"/>
          </a:p>
        </p:txBody>
      </p:sp>
    </p:spTree>
    <p:extLst>
      <p:ext uri="{BB962C8B-B14F-4D97-AF65-F5344CB8AC3E}">
        <p14:creationId xmlns:p14="http://schemas.microsoft.com/office/powerpoint/2010/main" val="1495776762"/>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BH"/>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5260" y="1183342"/>
            <a:ext cx="11045068" cy="1774752"/>
          </a:xfrm>
        </p:spPr>
        <p:txBody>
          <a:bodyPr>
            <a:noAutofit/>
          </a:bodyPr>
          <a:lstStyle/>
          <a:p>
            <a:pPr algn="ctr"/>
            <a:r>
              <a:rPr lang="en-US" sz="5400" b="1" dirty="0" smtClean="0"/>
              <a:t>ICT and the learning principles of the</a:t>
            </a:r>
            <a:br>
              <a:rPr lang="en-US" sz="5400" b="1" dirty="0" smtClean="0"/>
            </a:br>
            <a:r>
              <a:rPr lang="en-US" sz="5400" b="1" dirty="0" smtClean="0"/>
              <a:t>Primary School Curriculum</a:t>
            </a:r>
            <a:endParaRPr lang="en-US" sz="5400" b="1" dirty="0"/>
          </a:p>
        </p:txBody>
      </p:sp>
      <p:sp>
        <p:nvSpPr>
          <p:cNvPr id="3" name="TextBox 2"/>
          <p:cNvSpPr txBox="1"/>
          <p:nvPr/>
        </p:nvSpPr>
        <p:spPr>
          <a:xfrm>
            <a:off x="8514413" y="5516380"/>
            <a:ext cx="4017364" cy="461665"/>
          </a:xfrm>
          <a:prstGeom prst="rect">
            <a:avLst/>
          </a:prstGeom>
          <a:solidFill>
            <a:srgbClr val="FFFFFF">
              <a:alpha val="43137"/>
            </a:srgbClr>
          </a:solidFill>
        </p:spPr>
        <p:txBody>
          <a:bodyPr wrap="square" rtlCol="1">
            <a:spAutoFit/>
          </a:bodyPr>
          <a:lstStyle/>
          <a:p>
            <a:r>
              <a:rPr lang="en-US" sz="2400" b="1" dirty="0" smtClean="0"/>
              <a:t>Group#3 – </a:t>
            </a:r>
            <a:r>
              <a:rPr lang="en-US" sz="2400" b="1" dirty="0" smtClean="0"/>
              <a:t>Part 1</a:t>
            </a:r>
            <a:endParaRPr lang="en-US" sz="2400" b="1" dirty="0" smtClean="0"/>
          </a:p>
        </p:txBody>
      </p:sp>
      <p:sp>
        <p:nvSpPr>
          <p:cNvPr id="4" name="TextBox 3"/>
          <p:cNvSpPr txBox="1"/>
          <p:nvPr/>
        </p:nvSpPr>
        <p:spPr>
          <a:xfrm>
            <a:off x="2983043" y="3302872"/>
            <a:ext cx="6130977" cy="646331"/>
          </a:xfrm>
          <a:prstGeom prst="rect">
            <a:avLst/>
          </a:prstGeom>
          <a:noFill/>
        </p:spPr>
        <p:txBody>
          <a:bodyPr wrap="square" rtlCol="1">
            <a:spAutoFit/>
          </a:bodyPr>
          <a:lstStyle/>
          <a:p>
            <a:pPr algn="ctr"/>
            <a:r>
              <a:rPr lang="en-US" b="1" dirty="0" smtClean="0"/>
              <a:t>Presented by: </a:t>
            </a:r>
            <a:r>
              <a:rPr lang="en-US" b="1" dirty="0"/>
              <a:t>Maryam Abdulla Isa</a:t>
            </a:r>
            <a:endParaRPr lang="en-US" b="1" dirty="0" smtClean="0"/>
          </a:p>
          <a:p>
            <a:pPr algn="ctr"/>
            <a:r>
              <a:rPr lang="en-US" b="1" dirty="0" smtClean="0"/>
              <a:t>April, </a:t>
            </a:r>
            <a:r>
              <a:rPr lang="en-US" b="1" dirty="0" smtClean="0"/>
              <a:t>2019</a:t>
            </a:r>
            <a:endParaRPr lang="ar-BH" b="1" dirty="0"/>
          </a:p>
        </p:txBody>
      </p:sp>
    </p:spTree>
    <p:extLst>
      <p:ext uri="{BB962C8B-B14F-4D97-AF65-F5344CB8AC3E}">
        <p14:creationId xmlns:p14="http://schemas.microsoft.com/office/powerpoint/2010/main" val="27122167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7000" b="-17000"/>
          </a:stretch>
        </a:blipFill>
        <a:effectLst/>
      </p:bgPr>
    </p:bg>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2651858129"/>
              </p:ext>
            </p:extLst>
          </p:nvPr>
        </p:nvGraphicFramePr>
        <p:xfrm>
          <a:off x="1169893" y="1524000"/>
          <a:ext cx="7612158" cy="5206301"/>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1271868" y="551463"/>
            <a:ext cx="9743514" cy="707886"/>
          </a:xfrm>
          <a:prstGeom prst="rect">
            <a:avLst/>
          </a:prstGeom>
        </p:spPr>
        <p:txBody>
          <a:bodyPr wrap="square">
            <a:spAutoFit/>
          </a:bodyPr>
          <a:lstStyle/>
          <a:p>
            <a:pPr algn="ctr">
              <a:defRPr sz="2800" b="1" i="0" u="none" strike="noStrike" kern="1200" spc="0" baseline="0">
                <a:solidFill>
                  <a:prstClr val="black">
                    <a:lumMod val="65000"/>
                    <a:lumOff val="35000"/>
                  </a:prstClr>
                </a:solidFill>
                <a:latin typeface="+mn-lt"/>
                <a:ea typeface="+mn-ea"/>
                <a:cs typeface="+mn-cs"/>
              </a:defRPr>
            </a:pPr>
            <a:r>
              <a:rPr lang="en-US" sz="4000" b="1" dirty="0">
                <a:latin typeface="+mj-lt"/>
                <a:ea typeface="+mj-ea"/>
                <a:cs typeface="+mj-cs"/>
              </a:rPr>
              <a:t>Numbers of Government  Schools in Bahrain</a:t>
            </a:r>
            <a:endParaRPr lang="ar-BH" sz="4000" b="1" dirty="0">
              <a:latin typeface="+mj-lt"/>
              <a:ea typeface="+mj-ea"/>
              <a:cs typeface="+mj-cs"/>
            </a:endParaRPr>
          </a:p>
        </p:txBody>
      </p:sp>
      <p:sp>
        <p:nvSpPr>
          <p:cNvPr id="7" name="Rectangle 6"/>
          <p:cNvSpPr/>
          <p:nvPr/>
        </p:nvSpPr>
        <p:spPr>
          <a:xfrm>
            <a:off x="7782485" y="2302273"/>
            <a:ext cx="3747247" cy="2862322"/>
          </a:xfrm>
          <a:prstGeom prst="rect">
            <a:avLst/>
          </a:prstGeom>
        </p:spPr>
        <p:txBody>
          <a:bodyPr wrap="square">
            <a:spAutoFit/>
          </a:bodyPr>
          <a:lstStyle/>
          <a:p>
            <a:pPr algn="ctr">
              <a:defRPr sz="2800" b="1" i="0" u="none" strike="noStrike" kern="1200" spc="0" baseline="0">
                <a:solidFill>
                  <a:prstClr val="black">
                    <a:lumMod val="65000"/>
                    <a:lumOff val="35000"/>
                  </a:prstClr>
                </a:solidFill>
                <a:latin typeface="+mn-lt"/>
                <a:ea typeface="+mn-ea"/>
                <a:cs typeface="+mn-cs"/>
              </a:defRPr>
            </a:pPr>
            <a:r>
              <a:rPr lang="en-US" sz="3600" b="1" dirty="0" smtClean="0">
                <a:solidFill>
                  <a:schemeClr val="accent1">
                    <a:lumMod val="75000"/>
                  </a:schemeClr>
                </a:solidFill>
                <a:latin typeface="+mj-lt"/>
                <a:ea typeface="+mj-ea"/>
                <a:cs typeface="+mj-cs"/>
              </a:rPr>
              <a:t>Why In your opinion, the Numbers of Primary Schools are higher?</a:t>
            </a:r>
            <a:endParaRPr lang="en-US" sz="3600" b="1" dirty="0">
              <a:solidFill>
                <a:schemeClr val="accent1">
                  <a:lumMod val="75000"/>
                </a:schemeClr>
              </a:solidFill>
              <a:latin typeface="+mj-lt"/>
              <a:ea typeface="+mj-ea"/>
              <a:cs typeface="+mj-cs"/>
            </a:endParaRPr>
          </a:p>
        </p:txBody>
      </p:sp>
      <p:cxnSp>
        <p:nvCxnSpPr>
          <p:cNvPr id="8" name="Straight Connector 7"/>
          <p:cNvCxnSpPr/>
          <p:nvPr/>
        </p:nvCxnSpPr>
        <p:spPr>
          <a:xfrm flipV="1">
            <a:off x="1009650" y="1282000"/>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181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7000" b="-17000"/>
          </a:stretch>
        </a:blipFill>
        <a:effectLst/>
      </p:bgPr>
    </p:bg>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205399115"/>
              </p:ext>
            </p:extLst>
          </p:nvPr>
        </p:nvGraphicFramePr>
        <p:xfrm>
          <a:off x="1362635" y="1595718"/>
          <a:ext cx="9592236" cy="4975412"/>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1362635" y="197520"/>
            <a:ext cx="9269505" cy="1200329"/>
          </a:xfrm>
          <a:prstGeom prst="rect">
            <a:avLst/>
          </a:prstGeom>
        </p:spPr>
        <p:txBody>
          <a:bodyPr wrap="square">
            <a:spAutoFit/>
          </a:bodyPr>
          <a:lstStyle/>
          <a:p>
            <a:pPr algn="ctr">
              <a:defRPr sz="2800" b="1" i="0" u="none" strike="noStrike" kern="1200" spc="0" baseline="0">
                <a:solidFill>
                  <a:prstClr val="black">
                    <a:lumMod val="65000"/>
                    <a:lumOff val="35000"/>
                  </a:prstClr>
                </a:solidFill>
                <a:latin typeface="+mn-lt"/>
                <a:ea typeface="+mn-ea"/>
                <a:cs typeface="+mn-cs"/>
              </a:defRPr>
            </a:pPr>
            <a:r>
              <a:rPr lang="en-US" sz="3600" b="1" dirty="0">
                <a:latin typeface="+mj-lt"/>
                <a:ea typeface="+mj-ea"/>
                <a:cs typeface="+mj-cs"/>
              </a:rPr>
              <a:t>Numbers </a:t>
            </a:r>
            <a:r>
              <a:rPr lang="en-US" sz="3600" b="1" dirty="0" smtClean="0">
                <a:latin typeface="+mj-lt"/>
                <a:ea typeface="+mj-ea"/>
                <a:cs typeface="+mj-cs"/>
              </a:rPr>
              <a:t>of Students in </a:t>
            </a:r>
            <a:r>
              <a:rPr lang="en-US" sz="3600" b="1" dirty="0">
                <a:latin typeface="+mj-lt"/>
                <a:ea typeface="+mj-ea"/>
                <a:cs typeface="+mj-cs"/>
              </a:rPr>
              <a:t>Government  Schools </a:t>
            </a:r>
            <a:r>
              <a:rPr lang="en-US" sz="3600" b="1" dirty="0" smtClean="0">
                <a:latin typeface="+mj-lt"/>
                <a:ea typeface="+mj-ea"/>
                <a:cs typeface="+mj-cs"/>
              </a:rPr>
              <a:t>of Bahrain</a:t>
            </a:r>
            <a:endParaRPr lang="ar-BH" sz="3600" b="1" dirty="0">
              <a:latin typeface="+mj-lt"/>
              <a:ea typeface="+mj-ea"/>
              <a:cs typeface="+mj-cs"/>
            </a:endParaRPr>
          </a:p>
        </p:txBody>
      </p:sp>
      <p:cxnSp>
        <p:nvCxnSpPr>
          <p:cNvPr id="6" name="Straight Connector 5"/>
          <p:cNvCxnSpPr/>
          <p:nvPr/>
        </p:nvCxnSpPr>
        <p:spPr>
          <a:xfrm flipV="1">
            <a:off x="1009650" y="1397848"/>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9851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6000" b="-16000"/>
          </a:stretch>
        </a:blipFill>
        <a:effectLst/>
      </p:bgPr>
    </p:bg>
    <p:spTree>
      <p:nvGrpSpPr>
        <p:cNvPr id="1" name=""/>
        <p:cNvGrpSpPr/>
        <p:nvPr/>
      </p:nvGrpSpPr>
      <p:grpSpPr>
        <a:xfrm>
          <a:off x="0" y="0"/>
          <a:ext cx="0" cy="0"/>
          <a:chOff x="0" y="0"/>
          <a:chExt cx="0" cy="0"/>
        </a:xfrm>
      </p:grpSpPr>
      <p:sp>
        <p:nvSpPr>
          <p:cNvPr id="2" name="Title 3"/>
          <p:cNvSpPr txBox="1">
            <a:spLocks/>
          </p:cNvSpPr>
          <p:nvPr/>
        </p:nvSpPr>
        <p:spPr>
          <a:xfrm>
            <a:off x="543942" y="209690"/>
            <a:ext cx="10482647" cy="818216"/>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en-US" sz="4800" b="1" dirty="0" smtClean="0">
                <a:solidFill>
                  <a:prstClr val="black">
                    <a:lumMod val="65000"/>
                    <a:lumOff val="35000"/>
                  </a:prstClr>
                </a:solidFill>
              </a:rPr>
              <a:t>Why </a:t>
            </a:r>
            <a:r>
              <a:rPr lang="en-US" sz="4800" b="1" dirty="0">
                <a:solidFill>
                  <a:prstClr val="black">
                    <a:lumMod val="65000"/>
                    <a:lumOff val="35000"/>
                  </a:prstClr>
                </a:solidFill>
              </a:rPr>
              <a:t>primary education is </a:t>
            </a:r>
            <a:r>
              <a:rPr lang="en-US" sz="4800" b="1" dirty="0" smtClean="0">
                <a:solidFill>
                  <a:prstClr val="black">
                    <a:lumMod val="65000"/>
                    <a:lumOff val="35000"/>
                  </a:prstClr>
                </a:solidFill>
              </a:rPr>
              <a:t>important?</a:t>
            </a:r>
            <a:endParaRPr lang="en-US" sz="4800" b="1" dirty="0">
              <a:solidFill>
                <a:prstClr val="black">
                  <a:lumMod val="65000"/>
                  <a:lumOff val="35000"/>
                </a:prstClr>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5668" y="912617"/>
            <a:ext cx="6515022" cy="5960271"/>
          </a:xfrm>
          <a:prstGeom prst="rect">
            <a:avLst/>
          </a:prstGeom>
        </p:spPr>
      </p:pic>
      <p:sp>
        <p:nvSpPr>
          <p:cNvPr id="4" name="Rectangle 3"/>
          <p:cNvSpPr/>
          <p:nvPr/>
        </p:nvSpPr>
        <p:spPr>
          <a:xfrm>
            <a:off x="7492109" y="1576899"/>
            <a:ext cx="2100125" cy="584775"/>
          </a:xfrm>
          <a:prstGeom prst="rect">
            <a:avLst/>
          </a:prstGeom>
          <a:solidFill>
            <a:schemeClr val="accent5">
              <a:lumMod val="40000"/>
              <a:lumOff val="60000"/>
            </a:schemeClr>
          </a:solidFill>
          <a:ln>
            <a:solidFill>
              <a:schemeClr val="accent5">
                <a:lumMod val="40000"/>
                <a:lumOff val="60000"/>
              </a:schemeClr>
            </a:solidFill>
          </a:ln>
          <a:scene3d>
            <a:camera prst="orthographicFront"/>
            <a:lightRig rig="threePt" dir="t"/>
          </a:scene3d>
          <a:sp3d>
            <a:bevelT/>
          </a:sp3d>
        </p:spPr>
        <p:txBody>
          <a:bodyPr wrap="square">
            <a:spAutoFit/>
          </a:bodyPr>
          <a:lstStyle/>
          <a:p>
            <a:pPr algn="ctr"/>
            <a:r>
              <a:rPr lang="en-US" sz="3200" b="1" dirty="0"/>
              <a:t>C</a:t>
            </a:r>
            <a:r>
              <a:rPr lang="en-US" sz="3200" b="1" dirty="0" smtClean="0"/>
              <a:t>ognitive</a:t>
            </a:r>
            <a:endParaRPr lang="en-US" b="1" dirty="0"/>
          </a:p>
        </p:txBody>
      </p:sp>
      <p:sp>
        <p:nvSpPr>
          <p:cNvPr id="5" name="Rectangle 4"/>
          <p:cNvSpPr/>
          <p:nvPr/>
        </p:nvSpPr>
        <p:spPr>
          <a:xfrm>
            <a:off x="149495" y="1576898"/>
            <a:ext cx="4112344" cy="584775"/>
          </a:xfrm>
          <a:prstGeom prst="rect">
            <a:avLst/>
          </a:prstGeom>
          <a:solidFill>
            <a:schemeClr val="accent5">
              <a:lumMod val="40000"/>
              <a:lumOff val="60000"/>
            </a:schemeClr>
          </a:solidFill>
          <a:ln>
            <a:solidFill>
              <a:schemeClr val="accent5">
                <a:lumMod val="40000"/>
                <a:lumOff val="60000"/>
              </a:schemeClr>
            </a:solidFill>
          </a:ln>
          <a:scene3d>
            <a:camera prst="orthographicFront"/>
            <a:lightRig rig="threePt" dir="t"/>
          </a:scene3d>
          <a:sp3d>
            <a:bevelT/>
          </a:sp3d>
        </p:spPr>
        <p:txBody>
          <a:bodyPr wrap="none">
            <a:spAutoFit/>
          </a:bodyPr>
          <a:lstStyle/>
          <a:p>
            <a:pPr algn="ctr"/>
            <a:r>
              <a:rPr lang="en-US" sz="3200" b="1" dirty="0" smtClean="0"/>
              <a:t>Emotional and Physical</a:t>
            </a:r>
            <a:endParaRPr lang="en-US" b="1" dirty="0"/>
          </a:p>
        </p:txBody>
      </p:sp>
      <p:sp>
        <p:nvSpPr>
          <p:cNvPr id="6" name="Rectangle 5"/>
          <p:cNvSpPr/>
          <p:nvPr/>
        </p:nvSpPr>
        <p:spPr>
          <a:xfrm>
            <a:off x="7187309" y="5244647"/>
            <a:ext cx="3392275" cy="584775"/>
          </a:xfrm>
          <a:prstGeom prst="rect">
            <a:avLst/>
          </a:prstGeom>
          <a:solidFill>
            <a:schemeClr val="accent5">
              <a:lumMod val="40000"/>
              <a:lumOff val="60000"/>
            </a:schemeClr>
          </a:solidFill>
          <a:ln>
            <a:solidFill>
              <a:schemeClr val="accent5">
                <a:lumMod val="40000"/>
                <a:lumOff val="60000"/>
              </a:schemeClr>
            </a:solidFill>
          </a:ln>
          <a:scene3d>
            <a:camera prst="orthographicFront"/>
            <a:lightRig rig="threePt" dir="t"/>
          </a:scene3d>
          <a:sp3d>
            <a:bevelT/>
          </a:sp3d>
        </p:spPr>
        <p:txBody>
          <a:bodyPr wrap="none">
            <a:spAutoFit/>
          </a:bodyPr>
          <a:lstStyle/>
          <a:p>
            <a:pPr algn="ctr"/>
            <a:r>
              <a:rPr lang="en-US" sz="3200" b="1" dirty="0" smtClean="0"/>
              <a:t>Social &amp; Emotional</a:t>
            </a:r>
            <a:endParaRPr lang="en-US" b="1" dirty="0"/>
          </a:p>
        </p:txBody>
      </p:sp>
      <p:sp>
        <p:nvSpPr>
          <p:cNvPr id="8" name="Oval 7"/>
          <p:cNvSpPr/>
          <p:nvPr/>
        </p:nvSpPr>
        <p:spPr>
          <a:xfrm>
            <a:off x="4261839" y="2854326"/>
            <a:ext cx="2315644" cy="2076852"/>
          </a:xfrm>
          <a:prstGeom prst="ellipse">
            <a:avLst/>
          </a:prstGeom>
          <a:solidFill>
            <a:srgbClr val="0070C0"/>
          </a:solidFill>
          <a:ln>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sz="2800" dirty="0"/>
          </a:p>
        </p:txBody>
      </p:sp>
      <p:sp>
        <p:nvSpPr>
          <p:cNvPr id="9" name="Rectangle 8"/>
          <p:cNvSpPr/>
          <p:nvPr/>
        </p:nvSpPr>
        <p:spPr>
          <a:xfrm>
            <a:off x="4245007" y="3415698"/>
            <a:ext cx="2279407" cy="954107"/>
          </a:xfrm>
          <a:prstGeom prst="rect">
            <a:avLst/>
          </a:prstGeom>
        </p:spPr>
        <p:txBody>
          <a:bodyPr wrap="none">
            <a:spAutoFit/>
          </a:bodyPr>
          <a:lstStyle/>
          <a:p>
            <a:pPr algn="ctr"/>
            <a:r>
              <a:rPr lang="en-US" sz="2800" b="1" dirty="0" smtClean="0">
                <a:solidFill>
                  <a:schemeClr val="bg1"/>
                </a:solidFill>
              </a:rPr>
              <a:t>Development </a:t>
            </a:r>
          </a:p>
          <a:p>
            <a:pPr algn="ctr"/>
            <a:r>
              <a:rPr lang="en-US" sz="2800" b="1" dirty="0" smtClean="0">
                <a:solidFill>
                  <a:schemeClr val="bg1"/>
                </a:solidFill>
              </a:rPr>
              <a:t>of </a:t>
            </a:r>
            <a:r>
              <a:rPr lang="en-US" sz="2800" b="1" dirty="0">
                <a:solidFill>
                  <a:schemeClr val="bg1"/>
                </a:solidFill>
              </a:rPr>
              <a:t>pupils</a:t>
            </a:r>
            <a:endParaRPr lang="ar-BH" sz="2800" dirty="0">
              <a:solidFill>
                <a:schemeClr val="bg1"/>
              </a:solidFill>
            </a:endParaRPr>
          </a:p>
        </p:txBody>
      </p:sp>
    </p:spTree>
    <p:extLst>
      <p:ext uri="{BB962C8B-B14F-4D97-AF65-F5344CB8AC3E}">
        <p14:creationId xmlns:p14="http://schemas.microsoft.com/office/powerpoint/2010/main" val="9093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223" y="152401"/>
            <a:ext cx="11797553" cy="1143000"/>
          </a:xfrm>
        </p:spPr>
        <p:txBody>
          <a:bodyPr>
            <a:noAutofit/>
          </a:bodyPr>
          <a:lstStyle/>
          <a:p>
            <a:r>
              <a:rPr lang="en-US" sz="4700" b="1" dirty="0">
                <a:solidFill>
                  <a:srgbClr val="C00000"/>
                </a:solidFill>
              </a:rPr>
              <a:t>The expected outcome of primary education is </a:t>
            </a:r>
            <a:r>
              <a:rPr lang="en-US" sz="4700" b="1" dirty="0">
                <a:solidFill>
                  <a:prstClr val="black">
                    <a:lumMod val="65000"/>
                    <a:lumOff val="35000"/>
                  </a:prstClr>
                </a:solidFill>
              </a:rPr>
              <a:t>to sets the child to :</a:t>
            </a:r>
          </a:p>
        </p:txBody>
      </p:sp>
      <p:sp>
        <p:nvSpPr>
          <p:cNvPr id="3" name="Content Placeholder 2"/>
          <p:cNvSpPr>
            <a:spLocks noGrp="1"/>
          </p:cNvSpPr>
          <p:nvPr>
            <p:ph idx="1"/>
          </p:nvPr>
        </p:nvSpPr>
        <p:spPr>
          <a:xfrm>
            <a:off x="911799" y="1735977"/>
            <a:ext cx="10368399" cy="3176681"/>
          </a:xfrm>
        </p:spPr>
        <p:txBody>
          <a:bodyPr>
            <a:noAutofit/>
          </a:bodyPr>
          <a:lstStyle/>
          <a:p>
            <a:pPr algn="just" rtl="0"/>
            <a:r>
              <a:rPr lang="en-US" dirty="0" smtClean="0"/>
              <a:t>Live a full life as a child.</a:t>
            </a:r>
          </a:p>
          <a:p>
            <a:pPr algn="just" rtl="0"/>
            <a:r>
              <a:rPr lang="en-US" dirty="0" smtClean="0"/>
              <a:t>Realize his or her potential as a unique individual.</a:t>
            </a:r>
          </a:p>
          <a:p>
            <a:pPr algn="just" rtl="0"/>
            <a:r>
              <a:rPr lang="en-US" dirty="0"/>
              <a:t>D</a:t>
            </a:r>
            <a:r>
              <a:rPr lang="en-US" dirty="0" smtClean="0"/>
              <a:t>evelop as a social being through living and cooperating with others and also contribute to the good of society.</a:t>
            </a:r>
          </a:p>
          <a:p>
            <a:pPr algn="just" rtl="0"/>
            <a:r>
              <a:rPr lang="en-US" dirty="0" smtClean="0"/>
              <a:t>Be prepare for further education and lifelong learning.</a:t>
            </a:r>
            <a:endParaRPr lang="en-US" dirty="0"/>
          </a:p>
        </p:txBody>
      </p:sp>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5875" l="0" r="100000"/>
                    </a14:imgEffect>
                  </a14:imgLayer>
                </a14:imgProps>
              </a:ext>
              <a:ext uri="{28A0092B-C50C-407E-A947-70E740481C1C}">
                <a14:useLocalDpi xmlns:a14="http://schemas.microsoft.com/office/drawing/2010/main" val="0"/>
              </a:ext>
            </a:extLst>
          </a:blip>
          <a:srcRect t="32511"/>
          <a:stretch/>
        </p:blipFill>
        <p:spPr>
          <a:xfrm>
            <a:off x="1" y="4464423"/>
            <a:ext cx="12191999" cy="3191435"/>
          </a:xfrm>
          <a:prstGeom prst="rect">
            <a:avLst/>
          </a:prstGeom>
        </p:spPr>
      </p:pic>
      <p:cxnSp>
        <p:nvCxnSpPr>
          <p:cNvPr id="6" name="Straight Connector 5"/>
          <p:cNvCxnSpPr/>
          <p:nvPr/>
        </p:nvCxnSpPr>
        <p:spPr>
          <a:xfrm flipV="1">
            <a:off x="962025" y="1466853"/>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0882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61364"/>
            <a:ext cx="10972800" cy="1143000"/>
          </a:xfrm>
        </p:spPr>
        <p:txBody>
          <a:bodyPr>
            <a:normAutofit fontScale="90000"/>
          </a:bodyPr>
          <a:lstStyle/>
          <a:p>
            <a:r>
              <a:rPr lang="en-US" sz="4700" b="1" dirty="0" smtClean="0">
                <a:solidFill>
                  <a:srgbClr val="C00000"/>
                </a:solidFill>
              </a:rPr>
              <a:t>Teachers </a:t>
            </a:r>
            <a:r>
              <a:rPr lang="en-US" sz="4700" b="1" dirty="0">
                <a:solidFill>
                  <a:srgbClr val="C00000"/>
                </a:solidFill>
              </a:rPr>
              <a:t>Role </a:t>
            </a:r>
            <a:r>
              <a:rPr lang="en-US" b="1" dirty="0">
                <a:solidFill>
                  <a:prstClr val="black">
                    <a:lumMod val="65000"/>
                    <a:lumOff val="35000"/>
                  </a:prstClr>
                </a:solidFill>
              </a:rPr>
              <a:t>in the child development in Primary education:</a:t>
            </a:r>
          </a:p>
        </p:txBody>
      </p:sp>
      <p:sp>
        <p:nvSpPr>
          <p:cNvPr id="3" name="Content Placeholder 2"/>
          <p:cNvSpPr>
            <a:spLocks noGrp="1"/>
          </p:cNvSpPr>
          <p:nvPr>
            <p:ph idx="1"/>
          </p:nvPr>
        </p:nvSpPr>
        <p:spPr>
          <a:xfrm>
            <a:off x="570377" y="1676399"/>
            <a:ext cx="7117978" cy="5010150"/>
          </a:xfrm>
        </p:spPr>
        <p:txBody>
          <a:bodyPr>
            <a:normAutofit fontScale="92500" lnSpcReduction="10000"/>
          </a:bodyPr>
          <a:lstStyle/>
          <a:p>
            <a:pPr algn="just" rtl="0"/>
            <a:r>
              <a:rPr lang="en-US" b="1" u="sng" dirty="0" smtClean="0">
                <a:solidFill>
                  <a:srgbClr val="C00000"/>
                </a:solidFill>
              </a:rPr>
              <a:t>Sets the need </a:t>
            </a:r>
            <a:r>
              <a:rPr lang="en-US" dirty="0" smtClean="0"/>
              <a:t>of students in classrooms.</a:t>
            </a:r>
          </a:p>
          <a:p>
            <a:pPr algn="just" rtl="0"/>
            <a:r>
              <a:rPr lang="en-US" b="1" u="sng" dirty="0" smtClean="0">
                <a:solidFill>
                  <a:srgbClr val="C00000"/>
                </a:solidFill>
              </a:rPr>
              <a:t>Develop and incorporate</a:t>
            </a:r>
            <a:r>
              <a:rPr lang="en-US" dirty="0" smtClean="0">
                <a:solidFill>
                  <a:srgbClr val="C00000"/>
                </a:solidFill>
              </a:rPr>
              <a:t> </a:t>
            </a:r>
            <a:r>
              <a:rPr lang="en-US" dirty="0" smtClean="0"/>
              <a:t>a range of teaching and learning resources into his or her teaching methods.</a:t>
            </a:r>
          </a:p>
          <a:p>
            <a:pPr algn="just" rtl="0"/>
            <a:r>
              <a:rPr lang="en-US" b="1" u="sng" dirty="0" smtClean="0">
                <a:solidFill>
                  <a:srgbClr val="C00000"/>
                </a:solidFill>
              </a:rPr>
              <a:t>Be aware</a:t>
            </a:r>
            <a:r>
              <a:rPr lang="en-US" dirty="0" smtClean="0">
                <a:solidFill>
                  <a:srgbClr val="C00000"/>
                </a:solidFill>
              </a:rPr>
              <a:t> </a:t>
            </a:r>
            <a:r>
              <a:rPr lang="en-US" dirty="0" smtClean="0"/>
              <a:t>of the philosophy and content of the curriculum</a:t>
            </a:r>
            <a:r>
              <a:rPr lang="en-US" dirty="0"/>
              <a:t>.</a:t>
            </a:r>
            <a:endParaRPr lang="en-US" dirty="0" smtClean="0"/>
          </a:p>
          <a:p>
            <a:pPr algn="just" rtl="0"/>
            <a:r>
              <a:rPr lang="en-US" b="1" u="sng" dirty="0">
                <a:solidFill>
                  <a:srgbClr val="C00000"/>
                </a:solidFill>
              </a:rPr>
              <a:t>U</a:t>
            </a:r>
            <a:r>
              <a:rPr lang="en-US" b="1" u="sng" dirty="0" smtClean="0">
                <a:solidFill>
                  <a:srgbClr val="C00000"/>
                </a:solidFill>
              </a:rPr>
              <a:t>se of tools and resources</a:t>
            </a:r>
            <a:r>
              <a:rPr lang="en-US" b="1" dirty="0" smtClean="0">
                <a:solidFill>
                  <a:srgbClr val="C00000"/>
                </a:solidFill>
              </a:rPr>
              <a:t> </a:t>
            </a:r>
            <a:r>
              <a:rPr lang="en-US" dirty="0" smtClean="0"/>
              <a:t>that can enhance the child’s learning. </a:t>
            </a:r>
          </a:p>
          <a:p>
            <a:pPr algn="just" rtl="0"/>
            <a:r>
              <a:rPr lang="en-US" b="1" u="sng" dirty="0">
                <a:solidFill>
                  <a:srgbClr val="C00000"/>
                </a:solidFill>
              </a:rPr>
              <a:t>D</a:t>
            </a:r>
            <a:r>
              <a:rPr lang="en-US" b="1" u="sng" dirty="0" smtClean="0">
                <a:solidFill>
                  <a:srgbClr val="C00000"/>
                </a:solidFill>
              </a:rPr>
              <a:t>esign learning experiences</a:t>
            </a:r>
            <a:r>
              <a:rPr lang="en-US" dirty="0" smtClean="0">
                <a:solidFill>
                  <a:srgbClr val="C00000"/>
                </a:solidFill>
              </a:rPr>
              <a:t> </a:t>
            </a:r>
            <a:r>
              <a:rPr lang="en-US" dirty="0" smtClean="0"/>
              <a:t>that support the broadly stated aims of the Primary School Curriculum.</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0705" y="2718206"/>
            <a:ext cx="5576048" cy="4139793"/>
          </a:xfrm>
          <a:prstGeom prst="rect">
            <a:avLst/>
          </a:prstGeom>
        </p:spPr>
      </p:pic>
      <p:cxnSp>
        <p:nvCxnSpPr>
          <p:cNvPr id="5" name="Straight Connector 4"/>
          <p:cNvCxnSpPr/>
          <p:nvPr/>
        </p:nvCxnSpPr>
        <p:spPr>
          <a:xfrm flipV="1">
            <a:off x="913279" y="1390650"/>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58101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4 ICT in Education- Why.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06562" y="171450"/>
            <a:ext cx="11737788" cy="6463770"/>
          </a:xfrm>
        </p:spPr>
      </p:pic>
    </p:spTree>
    <p:extLst>
      <p:ext uri="{BB962C8B-B14F-4D97-AF65-F5344CB8AC3E}">
        <p14:creationId xmlns:p14="http://schemas.microsoft.com/office/powerpoint/2010/main" val="40646504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1050" y="236538"/>
            <a:ext cx="10591800" cy="1143000"/>
          </a:xfrm>
        </p:spPr>
        <p:txBody>
          <a:bodyPr>
            <a:normAutofit/>
          </a:bodyPr>
          <a:lstStyle/>
          <a:p>
            <a:r>
              <a:rPr lang="en-US" sz="4700" b="1" dirty="0">
                <a:solidFill>
                  <a:srgbClr val="C00000"/>
                </a:solidFill>
              </a:rPr>
              <a:t>Importance of ICT in Primary education</a:t>
            </a:r>
            <a:endParaRPr lang="ar-BH" sz="4700" b="1" dirty="0">
              <a:solidFill>
                <a:srgbClr val="C00000"/>
              </a:solidFill>
            </a:endParaRPr>
          </a:p>
        </p:txBody>
      </p:sp>
      <p:sp>
        <p:nvSpPr>
          <p:cNvPr id="3" name="Content Placeholder 2"/>
          <p:cNvSpPr>
            <a:spLocks noGrp="1"/>
          </p:cNvSpPr>
          <p:nvPr>
            <p:ph idx="1"/>
          </p:nvPr>
        </p:nvSpPr>
        <p:spPr>
          <a:xfrm>
            <a:off x="819150" y="1600201"/>
            <a:ext cx="10515600" cy="4991099"/>
          </a:xfrm>
        </p:spPr>
        <p:txBody>
          <a:bodyPr>
            <a:normAutofit fontScale="92500" lnSpcReduction="10000"/>
          </a:bodyPr>
          <a:lstStyle/>
          <a:p>
            <a:pPr marL="0" indent="0" algn="just" rtl="0">
              <a:buNone/>
            </a:pPr>
            <a:r>
              <a:rPr lang="en-US" sz="3600" b="1" dirty="0" smtClean="0"/>
              <a:t>ICT Develops the higher cognitive skills in Blooms taxonomy because:</a:t>
            </a:r>
          </a:p>
          <a:p>
            <a:pPr marL="0" indent="0" algn="just" rtl="0">
              <a:buNone/>
            </a:pPr>
            <a:endParaRPr lang="en-US" sz="1300" b="1" dirty="0" smtClean="0"/>
          </a:p>
          <a:p>
            <a:pPr algn="just" rtl="0"/>
            <a:r>
              <a:rPr lang="en-US" dirty="0" smtClean="0"/>
              <a:t>It enables </a:t>
            </a:r>
            <a:r>
              <a:rPr lang="en-US" dirty="0"/>
              <a:t>kids to search for the information they need and to organize what they have found. </a:t>
            </a:r>
            <a:endParaRPr lang="en-US" dirty="0" smtClean="0"/>
          </a:p>
          <a:p>
            <a:pPr algn="just" rtl="0"/>
            <a:endParaRPr lang="en-US" sz="1100" dirty="0" smtClean="0"/>
          </a:p>
          <a:p>
            <a:pPr algn="just" rtl="0"/>
            <a:r>
              <a:rPr lang="en-US" dirty="0"/>
              <a:t> As children progress through the school system, </a:t>
            </a:r>
            <a:r>
              <a:rPr lang="en-US" dirty="0" smtClean="0"/>
              <a:t>they become </a:t>
            </a:r>
            <a:r>
              <a:rPr lang="en-US" dirty="0"/>
              <a:t>increasingly responsible for their own </a:t>
            </a:r>
            <a:r>
              <a:rPr lang="en-US" dirty="0" smtClean="0"/>
              <a:t>learning.</a:t>
            </a:r>
          </a:p>
          <a:p>
            <a:pPr algn="just" rtl="0"/>
            <a:endParaRPr lang="en-US" sz="800" dirty="0" smtClean="0"/>
          </a:p>
          <a:p>
            <a:pPr algn="just" rtl="0"/>
            <a:r>
              <a:rPr lang="en-US" dirty="0" smtClean="0"/>
              <a:t>Help </a:t>
            </a:r>
            <a:r>
              <a:rPr lang="en-US" dirty="0"/>
              <a:t>kids to achieve better results in other </a:t>
            </a:r>
            <a:r>
              <a:rPr lang="en-US" dirty="0" smtClean="0"/>
              <a:t>subjects( as they connects finding logically ) and </a:t>
            </a:r>
            <a:r>
              <a:rPr lang="en-US" dirty="0"/>
              <a:t>to find what they need and use information in particular </a:t>
            </a:r>
            <a:r>
              <a:rPr lang="en-US" dirty="0" smtClean="0"/>
              <a:t>ways.</a:t>
            </a:r>
            <a:endParaRPr lang="ar-BH" dirty="0"/>
          </a:p>
        </p:txBody>
      </p:sp>
      <p:cxnSp>
        <p:nvCxnSpPr>
          <p:cNvPr id="5" name="Straight Connector 4"/>
          <p:cNvCxnSpPr/>
          <p:nvPr/>
        </p:nvCxnSpPr>
        <p:spPr>
          <a:xfrm flipV="1">
            <a:off x="1009650" y="1219200"/>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294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738" t="22656" r="13909" b="6250"/>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26827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875" t="23060" r="17245" b="6250"/>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78788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61364"/>
            <a:ext cx="10972800" cy="1143000"/>
          </a:xfrm>
        </p:spPr>
        <p:txBody>
          <a:bodyPr>
            <a:normAutofit fontScale="90000"/>
          </a:bodyPr>
          <a:lstStyle/>
          <a:p>
            <a:r>
              <a:rPr lang="en-US" sz="4700" b="1" dirty="0">
                <a:solidFill>
                  <a:srgbClr val="C00000"/>
                </a:solidFill>
              </a:rPr>
              <a:t>Aims of using ICT in elementary </a:t>
            </a:r>
            <a:r>
              <a:rPr lang="en-US" sz="4700" b="1" dirty="0" smtClean="0">
                <a:solidFill>
                  <a:srgbClr val="C00000"/>
                </a:solidFill>
              </a:rPr>
              <a:t>school is </a:t>
            </a:r>
            <a:r>
              <a:rPr lang="en-US" b="1" dirty="0">
                <a:solidFill>
                  <a:prstClr val="black">
                    <a:lumMod val="65000"/>
                    <a:lumOff val="35000"/>
                  </a:prstClr>
                </a:solidFill>
              </a:rPr>
              <a:t>to enable the child </a:t>
            </a:r>
            <a:r>
              <a:rPr lang="en-US" b="1" dirty="0" smtClean="0">
                <a:solidFill>
                  <a:prstClr val="black">
                    <a:lumMod val="65000"/>
                    <a:lumOff val="35000"/>
                  </a:prstClr>
                </a:solidFill>
              </a:rPr>
              <a:t>in education to:</a:t>
            </a:r>
            <a:endParaRPr lang="en-US" b="1" dirty="0">
              <a:solidFill>
                <a:prstClr val="black">
                  <a:lumMod val="65000"/>
                  <a:lumOff val="35000"/>
                </a:prstClr>
              </a:solidFill>
            </a:endParaRPr>
          </a:p>
        </p:txBody>
      </p:sp>
      <p:cxnSp>
        <p:nvCxnSpPr>
          <p:cNvPr id="5" name="Straight Connector 4"/>
          <p:cNvCxnSpPr/>
          <p:nvPr/>
        </p:nvCxnSpPr>
        <p:spPr>
          <a:xfrm flipV="1">
            <a:off x="913279" y="1390650"/>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a:spLocks noGrp="1"/>
          </p:cNvSpPr>
          <p:nvPr>
            <p:ph idx="1"/>
          </p:nvPr>
        </p:nvSpPr>
        <p:spPr>
          <a:xfrm>
            <a:off x="363784" y="1576553"/>
            <a:ext cx="11366939" cy="4745420"/>
          </a:xfrm>
        </p:spPr>
        <p:txBody>
          <a:bodyPr>
            <a:noAutofit/>
          </a:bodyPr>
          <a:lstStyle/>
          <a:p>
            <a:pPr marL="514350" indent="-514350" algn="just" rtl="0">
              <a:buFont typeface="+mj-lt"/>
              <a:buAutoNum type="arabicPeriod"/>
            </a:pPr>
            <a:r>
              <a:rPr lang="en-US" sz="2600" b="1" u="sng" dirty="0">
                <a:solidFill>
                  <a:srgbClr val="C00000"/>
                </a:solidFill>
                <a:latin typeface="+mj-lt"/>
                <a:ea typeface="+mj-ea"/>
                <a:cs typeface="+mj-cs"/>
              </a:rPr>
              <a:t>Use a range of ICT tools </a:t>
            </a:r>
            <a:r>
              <a:rPr lang="en-US" sz="2600" b="1" dirty="0">
                <a:solidFill>
                  <a:prstClr val="black">
                    <a:lumMod val="65000"/>
                    <a:lumOff val="35000"/>
                  </a:prstClr>
                </a:solidFill>
                <a:latin typeface="+mj-lt"/>
                <a:ea typeface="+mj-ea"/>
                <a:cs typeface="+mj-cs"/>
              </a:rPr>
              <a:t>in a relevant curriculum </a:t>
            </a:r>
            <a:r>
              <a:rPr lang="en-US" sz="2600" b="1" dirty="0" smtClean="0">
                <a:solidFill>
                  <a:prstClr val="black">
                    <a:lumMod val="65000"/>
                    <a:lumOff val="35000"/>
                  </a:prstClr>
                </a:solidFill>
                <a:latin typeface="+mj-lt"/>
                <a:ea typeface="+mj-ea"/>
                <a:cs typeface="+mj-cs"/>
              </a:rPr>
              <a:t>context.</a:t>
            </a:r>
            <a:endParaRPr lang="en-US" sz="2600" b="1" dirty="0">
              <a:solidFill>
                <a:prstClr val="black">
                  <a:lumMod val="65000"/>
                  <a:lumOff val="35000"/>
                </a:prstClr>
              </a:solidFill>
              <a:latin typeface="+mj-lt"/>
              <a:ea typeface="+mj-ea"/>
              <a:cs typeface="+mj-cs"/>
            </a:endParaRPr>
          </a:p>
          <a:p>
            <a:pPr marL="514350" indent="-514350" algn="just" rtl="0">
              <a:buFont typeface="+mj-lt"/>
              <a:buAutoNum type="arabicPeriod"/>
            </a:pPr>
            <a:r>
              <a:rPr lang="en-US" sz="2600" b="1" u="sng" dirty="0">
                <a:solidFill>
                  <a:srgbClr val="C00000"/>
                </a:solidFill>
                <a:latin typeface="+mj-lt"/>
                <a:ea typeface="+mj-ea"/>
                <a:cs typeface="+mj-cs"/>
              </a:rPr>
              <a:t>Develop and use ICT skills</a:t>
            </a:r>
            <a:r>
              <a:rPr lang="en-US" sz="2600" b="1" dirty="0">
                <a:solidFill>
                  <a:prstClr val="black">
                    <a:lumMod val="65000"/>
                    <a:lumOff val="35000"/>
                  </a:prstClr>
                </a:solidFill>
                <a:latin typeface="+mj-lt"/>
                <a:ea typeface="+mj-ea"/>
                <a:cs typeface="+mj-cs"/>
              </a:rPr>
              <a:t> in the attainment of curriculum learning </a:t>
            </a:r>
            <a:r>
              <a:rPr lang="en-US" sz="2600" b="1" dirty="0" smtClean="0">
                <a:solidFill>
                  <a:prstClr val="black">
                    <a:lumMod val="65000"/>
                    <a:lumOff val="35000"/>
                  </a:prstClr>
                </a:solidFill>
                <a:latin typeface="+mj-lt"/>
                <a:ea typeface="+mj-ea"/>
                <a:cs typeface="+mj-cs"/>
              </a:rPr>
              <a:t>objectives.</a:t>
            </a:r>
            <a:endParaRPr lang="en-US" sz="2600" b="1" dirty="0">
              <a:solidFill>
                <a:prstClr val="black">
                  <a:lumMod val="65000"/>
                  <a:lumOff val="35000"/>
                </a:prstClr>
              </a:solidFill>
              <a:latin typeface="+mj-lt"/>
              <a:ea typeface="+mj-ea"/>
              <a:cs typeface="+mj-cs"/>
            </a:endParaRPr>
          </a:p>
          <a:p>
            <a:pPr marL="514350" indent="-514350" algn="just" rtl="0">
              <a:buFont typeface="+mj-lt"/>
              <a:buAutoNum type="arabicPeriod"/>
            </a:pPr>
            <a:r>
              <a:rPr lang="en-US" sz="2600" b="1" u="sng" dirty="0">
                <a:solidFill>
                  <a:srgbClr val="C00000"/>
                </a:solidFill>
                <a:latin typeface="+mj-lt"/>
                <a:ea typeface="+mj-ea"/>
                <a:cs typeface="+mj-cs"/>
              </a:rPr>
              <a:t>Be confidence in his or her use of ICT</a:t>
            </a:r>
            <a:r>
              <a:rPr lang="en-US" sz="2600" b="1" dirty="0">
                <a:solidFill>
                  <a:prstClr val="black">
                    <a:lumMod val="65000"/>
                    <a:lumOff val="35000"/>
                  </a:prstClr>
                </a:solidFill>
                <a:latin typeface="+mj-lt"/>
                <a:ea typeface="+mj-ea"/>
                <a:cs typeface="+mj-cs"/>
              </a:rPr>
              <a:t>, through enjoyable learning </a:t>
            </a:r>
            <a:r>
              <a:rPr lang="en-US" sz="2600" b="1" dirty="0" smtClean="0">
                <a:solidFill>
                  <a:prstClr val="black">
                    <a:lumMod val="65000"/>
                    <a:lumOff val="35000"/>
                  </a:prstClr>
                </a:solidFill>
                <a:latin typeface="+mj-lt"/>
                <a:ea typeface="+mj-ea"/>
                <a:cs typeface="+mj-cs"/>
              </a:rPr>
              <a:t>experiences.</a:t>
            </a:r>
            <a:endParaRPr lang="en-US" sz="2600" b="1" dirty="0">
              <a:solidFill>
                <a:prstClr val="black">
                  <a:lumMod val="65000"/>
                  <a:lumOff val="35000"/>
                </a:prstClr>
              </a:solidFill>
              <a:latin typeface="+mj-lt"/>
              <a:ea typeface="+mj-ea"/>
              <a:cs typeface="+mj-cs"/>
            </a:endParaRPr>
          </a:p>
          <a:p>
            <a:pPr marL="514350" indent="-514350" algn="just" rtl="0">
              <a:buFont typeface="+mj-lt"/>
              <a:buAutoNum type="arabicPeriod"/>
            </a:pPr>
            <a:r>
              <a:rPr lang="en-US" sz="2600" b="1" u="sng" dirty="0">
                <a:solidFill>
                  <a:srgbClr val="C00000"/>
                </a:solidFill>
                <a:latin typeface="+mj-lt"/>
                <a:ea typeface="+mj-ea"/>
                <a:cs typeface="+mj-cs"/>
              </a:rPr>
              <a:t>Understand and practice of the safe use of </a:t>
            </a:r>
            <a:r>
              <a:rPr lang="en-US" sz="2600" b="1" u="sng" dirty="0" smtClean="0">
                <a:solidFill>
                  <a:srgbClr val="C00000"/>
                </a:solidFill>
                <a:latin typeface="+mj-lt"/>
                <a:ea typeface="+mj-ea"/>
                <a:cs typeface="+mj-cs"/>
              </a:rPr>
              <a:t>ICT.</a:t>
            </a:r>
            <a:endParaRPr lang="en-US" sz="2600" b="1" u="sng" dirty="0">
              <a:solidFill>
                <a:srgbClr val="C00000"/>
              </a:solidFill>
              <a:latin typeface="+mj-lt"/>
              <a:ea typeface="+mj-ea"/>
              <a:cs typeface="+mj-cs"/>
            </a:endParaRPr>
          </a:p>
          <a:p>
            <a:pPr marL="514350" indent="-514350" algn="just" rtl="0">
              <a:buFont typeface="+mj-lt"/>
              <a:buAutoNum type="arabicPeriod"/>
            </a:pPr>
            <a:r>
              <a:rPr lang="en-US" sz="2600" b="1" u="sng" dirty="0">
                <a:solidFill>
                  <a:srgbClr val="C00000"/>
                </a:solidFill>
                <a:latin typeface="+mj-lt"/>
                <a:ea typeface="+mj-ea"/>
                <a:cs typeface="+mj-cs"/>
              </a:rPr>
              <a:t>Overcome barriers of access to learning resources </a:t>
            </a:r>
            <a:r>
              <a:rPr lang="en-US" sz="2600" b="1" dirty="0">
                <a:solidFill>
                  <a:prstClr val="black">
                    <a:lumMod val="65000"/>
                    <a:lumOff val="35000"/>
                  </a:prstClr>
                </a:solidFill>
                <a:latin typeface="+mj-lt"/>
                <a:ea typeface="+mj-ea"/>
                <a:cs typeface="+mj-cs"/>
              </a:rPr>
              <a:t>caused by geographic location, culture, or </a:t>
            </a:r>
            <a:r>
              <a:rPr lang="en-US" sz="2600" b="1" dirty="0" smtClean="0">
                <a:solidFill>
                  <a:prstClr val="black">
                    <a:lumMod val="65000"/>
                    <a:lumOff val="35000"/>
                  </a:prstClr>
                </a:solidFill>
                <a:latin typeface="+mj-lt"/>
                <a:ea typeface="+mj-ea"/>
                <a:cs typeface="+mj-cs"/>
              </a:rPr>
              <a:t>language.</a:t>
            </a:r>
            <a:endParaRPr lang="en-US" sz="2600" b="1" dirty="0">
              <a:solidFill>
                <a:prstClr val="black">
                  <a:lumMod val="65000"/>
                  <a:lumOff val="35000"/>
                </a:prstClr>
              </a:solidFill>
              <a:latin typeface="+mj-lt"/>
              <a:ea typeface="+mj-ea"/>
              <a:cs typeface="+mj-cs"/>
            </a:endParaRPr>
          </a:p>
          <a:p>
            <a:pPr marL="514350" indent="-514350" algn="just" rtl="0">
              <a:buFont typeface="+mj-lt"/>
              <a:buAutoNum type="arabicPeriod"/>
            </a:pPr>
            <a:r>
              <a:rPr lang="en-US" sz="2600" b="1" u="sng" dirty="0">
                <a:solidFill>
                  <a:srgbClr val="C00000"/>
                </a:solidFill>
                <a:latin typeface="+mj-lt"/>
                <a:ea typeface="+mj-ea"/>
                <a:cs typeface="+mj-cs"/>
              </a:rPr>
              <a:t>Use ICT to support his or her learning </a:t>
            </a:r>
            <a:r>
              <a:rPr lang="en-US" sz="2600" b="1" dirty="0">
                <a:solidFill>
                  <a:prstClr val="black">
                    <a:lumMod val="65000"/>
                    <a:lumOff val="35000"/>
                  </a:prstClr>
                </a:solidFill>
                <a:latin typeface="+mj-lt"/>
                <a:ea typeface="+mj-ea"/>
                <a:cs typeface="+mj-cs"/>
              </a:rPr>
              <a:t>effectively and </a:t>
            </a:r>
            <a:r>
              <a:rPr lang="en-US" sz="2600" b="1" dirty="0" smtClean="0">
                <a:solidFill>
                  <a:prstClr val="black">
                    <a:lumMod val="65000"/>
                    <a:lumOff val="35000"/>
                  </a:prstClr>
                </a:solidFill>
                <a:latin typeface="+mj-lt"/>
                <a:ea typeface="+mj-ea"/>
                <a:cs typeface="+mj-cs"/>
              </a:rPr>
              <a:t>creatively.</a:t>
            </a:r>
            <a:endParaRPr lang="en-US" sz="2600" b="1" dirty="0">
              <a:solidFill>
                <a:prstClr val="black">
                  <a:lumMod val="65000"/>
                  <a:lumOff val="35000"/>
                </a:prstClr>
              </a:solidFill>
              <a:latin typeface="+mj-lt"/>
              <a:ea typeface="+mj-ea"/>
              <a:cs typeface="+mj-cs"/>
            </a:endParaRPr>
          </a:p>
          <a:p>
            <a:pPr marL="514350" indent="-514350" algn="just" rtl="0">
              <a:buFont typeface="+mj-lt"/>
              <a:buAutoNum type="arabicPeriod"/>
            </a:pPr>
            <a:r>
              <a:rPr lang="en-US" sz="2600" b="1" u="sng" dirty="0">
                <a:solidFill>
                  <a:srgbClr val="C00000"/>
                </a:solidFill>
                <a:latin typeface="+mj-lt"/>
                <a:ea typeface="+mj-ea"/>
                <a:cs typeface="+mj-cs"/>
              </a:rPr>
              <a:t>Inform Attitudes regarding the role of ICT in society</a:t>
            </a:r>
            <a:r>
              <a:rPr lang="en-US" sz="2600" b="1" dirty="0">
                <a:solidFill>
                  <a:prstClr val="black">
                    <a:lumMod val="65000"/>
                    <a:lumOff val="35000"/>
                  </a:prstClr>
                </a:solidFill>
                <a:latin typeface="+mj-lt"/>
                <a:ea typeface="+mj-ea"/>
                <a:cs typeface="+mj-cs"/>
              </a:rPr>
              <a:t>, including the benefits and challenges of ICT </a:t>
            </a:r>
            <a:r>
              <a:rPr lang="en-US" sz="2600" b="1" dirty="0" smtClean="0">
                <a:solidFill>
                  <a:prstClr val="black">
                    <a:lumMod val="65000"/>
                    <a:lumOff val="35000"/>
                  </a:prstClr>
                </a:solidFill>
                <a:latin typeface="+mj-lt"/>
                <a:ea typeface="+mj-ea"/>
                <a:cs typeface="+mj-cs"/>
              </a:rPr>
              <a:t>use.</a:t>
            </a:r>
            <a:endParaRPr lang="en-US" sz="2600" b="1" dirty="0">
              <a:solidFill>
                <a:prstClr val="black">
                  <a:lumMod val="65000"/>
                  <a:lumOff val="35000"/>
                </a:prstClr>
              </a:solidFill>
              <a:latin typeface="+mj-lt"/>
              <a:ea typeface="+mj-ea"/>
              <a:cs typeface="+mj-cs"/>
            </a:endParaRPr>
          </a:p>
          <a:p>
            <a:pPr marL="514350" indent="-514350" algn="just" rtl="0">
              <a:buFont typeface="+mj-lt"/>
              <a:buAutoNum type="arabicPeriod"/>
            </a:pPr>
            <a:r>
              <a:rPr lang="en-US" sz="2600" b="1" u="sng" dirty="0">
                <a:solidFill>
                  <a:srgbClr val="C00000"/>
                </a:solidFill>
                <a:latin typeface="+mj-lt"/>
                <a:ea typeface="+mj-ea"/>
                <a:cs typeface="+mj-cs"/>
              </a:rPr>
              <a:t>Develop social skills</a:t>
            </a:r>
            <a:r>
              <a:rPr lang="en-US" sz="2600" b="1" dirty="0">
                <a:solidFill>
                  <a:prstClr val="black">
                    <a:lumMod val="65000"/>
                    <a:lumOff val="35000"/>
                  </a:prstClr>
                </a:solidFill>
                <a:latin typeface="+mj-lt"/>
                <a:ea typeface="+mj-ea"/>
                <a:cs typeface="+mj-cs"/>
              </a:rPr>
              <a:t> through cooperative learning and problem-solving</a:t>
            </a:r>
            <a:r>
              <a:rPr lang="en-US" sz="2400" b="1" dirty="0">
                <a:solidFill>
                  <a:prstClr val="black">
                    <a:lumMod val="65000"/>
                    <a:lumOff val="35000"/>
                  </a:prstClr>
                </a:solidFill>
                <a:latin typeface="+mj-lt"/>
                <a:ea typeface="+mj-ea"/>
                <a:cs typeface="+mj-cs"/>
              </a:rPr>
              <a:t>.</a:t>
            </a:r>
          </a:p>
        </p:txBody>
      </p:sp>
    </p:spTree>
    <p:extLst>
      <p:ext uri="{BB962C8B-B14F-4D97-AF65-F5344CB8AC3E}">
        <p14:creationId xmlns:p14="http://schemas.microsoft.com/office/powerpoint/2010/main" val="36873799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419" t="17242" r="16151" b="14008"/>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76472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2950" y="514350"/>
            <a:ext cx="10972800" cy="1143000"/>
          </a:xfrm>
        </p:spPr>
        <p:txBody>
          <a:bodyPr>
            <a:normAutofit fontScale="90000"/>
          </a:bodyPr>
          <a:lstStyle/>
          <a:p>
            <a:r>
              <a:rPr lang="en-US" sz="4800" b="1" dirty="0">
                <a:solidFill>
                  <a:prstClr val="black">
                    <a:lumMod val="65000"/>
                    <a:lumOff val="35000"/>
                  </a:prstClr>
                </a:solidFill>
              </a:rPr>
              <a:t>Using ICT in teaching and learning may be </a:t>
            </a:r>
            <a:r>
              <a:rPr lang="en-US" sz="4800" b="1" dirty="0" smtClean="0">
                <a:solidFill>
                  <a:prstClr val="black">
                    <a:lumMod val="65000"/>
                    <a:lumOff val="35000"/>
                  </a:prstClr>
                </a:solidFill>
              </a:rPr>
              <a:t>approached </a:t>
            </a:r>
            <a:r>
              <a:rPr lang="en-US" sz="4800" b="1" dirty="0">
                <a:solidFill>
                  <a:prstClr val="black">
                    <a:lumMod val="65000"/>
                    <a:lumOff val="35000"/>
                  </a:prstClr>
                </a:solidFill>
              </a:rPr>
              <a:t>in three ways:</a:t>
            </a:r>
          </a:p>
        </p:txBody>
      </p:sp>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ackgroundRemoval t="32813" b="73177" l="30454" r="70644">
                        <a14:foregroundMark x1="61201" y1="38932" x2="61567" y2="39453"/>
                        <a14:foregroundMark x1="53294" y1="41536" x2="47365" y2="41667"/>
                        <a14:foregroundMark x1="42460" y1="39714" x2="32504" y2="40104"/>
                        <a14:foregroundMark x1="47877" y1="38542" x2="47291" y2="39583"/>
                        <a14:foregroundMark x1="39824" y1="48047" x2="37555" y2="54427"/>
                        <a14:foregroundMark x1="39385" y1="58203" x2="43045" y2="57161"/>
                        <a14:foregroundMark x1="38433" y1="57682" x2="37628" y2="54688"/>
                        <a14:foregroundMark x1="63177" y1="47266" x2="63763" y2="56120"/>
                        <a14:foregroundMark x1="63543" y1="57161" x2="58053" y2="55859"/>
                        <a14:foregroundMark x1="45022" y1="60417" x2="55783" y2="61719"/>
                      </a14:backgroundRemoval>
                    </a14:imgEffect>
                    <a14:imgEffect>
                      <a14:colorTemperature colorTemp="11200"/>
                    </a14:imgEffect>
                  </a14:imgLayer>
                </a14:imgProps>
              </a:ext>
            </a:extLst>
          </a:blip>
          <a:srcRect l="30351" t="33088" r="28882" b="31863"/>
          <a:stretch/>
        </p:blipFill>
        <p:spPr>
          <a:xfrm>
            <a:off x="1183809" y="2038350"/>
            <a:ext cx="9655642" cy="4667250"/>
          </a:xfrm>
          <a:prstGeom prst="rect">
            <a:avLst/>
          </a:prstGeom>
        </p:spPr>
      </p:pic>
      <p:cxnSp>
        <p:nvCxnSpPr>
          <p:cNvPr id="5" name="Straight Connector 4"/>
          <p:cNvCxnSpPr/>
          <p:nvPr/>
        </p:nvCxnSpPr>
        <p:spPr>
          <a:xfrm flipV="1">
            <a:off x="877655" y="1847850"/>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0699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540" t="26293" r="15909" b="6250"/>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05292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6000" b="-1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1"/>
            <a:ext cx="10801350" cy="4895849"/>
          </a:xfrm>
        </p:spPr>
        <p:txBody>
          <a:bodyPr>
            <a:normAutofit/>
          </a:bodyPr>
          <a:lstStyle/>
          <a:p>
            <a:pPr marL="0" indent="0" algn="just" rtl="0">
              <a:buNone/>
            </a:pPr>
            <a:r>
              <a:rPr lang="en-US" sz="3800" dirty="0" smtClean="0"/>
              <a:t>A teacher of second grade class has a demonstration of the vines on the leave of “Lemon Plant” that he wants to clarify for student. He had to take round in class to show the vines to several groups of students? How can the teacher solve this problem with technology?</a:t>
            </a:r>
          </a:p>
          <a:p>
            <a:pPr marL="0" indent="0" algn="ctr" rtl="0">
              <a:buNone/>
            </a:pPr>
            <a:r>
              <a:rPr lang="en-US" sz="4300" dirty="0" smtClean="0">
                <a:solidFill>
                  <a:srgbClr val="C00000"/>
                </a:solidFill>
              </a:rPr>
              <a:t>Documentary Cameras</a:t>
            </a:r>
          </a:p>
        </p:txBody>
      </p:sp>
      <p:cxnSp>
        <p:nvCxnSpPr>
          <p:cNvPr id="4" name="Straight Connector 3"/>
          <p:cNvCxnSpPr/>
          <p:nvPr/>
        </p:nvCxnSpPr>
        <p:spPr>
          <a:xfrm flipV="1">
            <a:off x="857250" y="1397848"/>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p:ph type="title"/>
          </p:nvPr>
        </p:nvSpPr>
        <p:spPr/>
        <p:txBody>
          <a:bodyPr>
            <a:normAutofit fontScale="90000"/>
          </a:bodyPr>
          <a:lstStyle/>
          <a:p>
            <a:r>
              <a:rPr lang="en-US" sz="4000" b="1" dirty="0">
                <a:solidFill>
                  <a:srgbClr val="C00000"/>
                </a:solidFill>
              </a:rPr>
              <a:t>What </a:t>
            </a:r>
            <a:r>
              <a:rPr lang="en-US" sz="4000" b="1" dirty="0" smtClean="0">
                <a:solidFill>
                  <a:srgbClr val="C00000"/>
                </a:solidFill>
              </a:rPr>
              <a:t>are the ICT tools needed </a:t>
            </a:r>
            <a:r>
              <a:rPr lang="en-US" sz="4000" b="1" dirty="0">
                <a:solidFill>
                  <a:srgbClr val="C00000"/>
                </a:solidFill>
              </a:rPr>
              <a:t>in the </a:t>
            </a:r>
            <a:r>
              <a:rPr lang="en-US" sz="4000" b="1" dirty="0" smtClean="0">
                <a:solidFill>
                  <a:srgbClr val="C00000"/>
                </a:solidFill>
              </a:rPr>
              <a:t>following case</a:t>
            </a:r>
            <a:r>
              <a:rPr lang="en-US" dirty="0" smtClean="0"/>
              <a:t> </a:t>
            </a:r>
            <a:endParaRPr lang="en-US" dirty="0"/>
          </a:p>
        </p:txBody>
      </p:sp>
    </p:spTree>
    <p:extLst>
      <p:ext uri="{BB962C8B-B14F-4D97-AF65-F5344CB8AC3E}">
        <p14:creationId xmlns:p14="http://schemas.microsoft.com/office/powerpoint/2010/main" val="22012965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2950" y="514350"/>
            <a:ext cx="10972800" cy="1143000"/>
          </a:xfrm>
        </p:spPr>
        <p:txBody>
          <a:bodyPr>
            <a:normAutofit fontScale="90000"/>
          </a:bodyPr>
          <a:lstStyle/>
          <a:p>
            <a:r>
              <a:rPr lang="en-US" sz="4800" b="1" dirty="0" smtClean="0">
                <a:solidFill>
                  <a:prstClr val="black">
                    <a:lumMod val="65000"/>
                    <a:lumOff val="35000"/>
                  </a:prstClr>
                </a:solidFill>
              </a:rPr>
              <a:t>So, which of the following ways we are using to implement the approach?</a:t>
            </a:r>
            <a:endParaRPr lang="en-US" sz="4800" b="1" dirty="0">
              <a:solidFill>
                <a:prstClr val="black">
                  <a:lumMod val="65000"/>
                  <a:lumOff val="35000"/>
                </a:prstClr>
              </a:solidFill>
            </a:endParaRPr>
          </a:p>
        </p:txBody>
      </p:sp>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ackgroundRemoval t="32813" b="73177" l="30454" r="70644">
                        <a14:foregroundMark x1="61201" y1="38932" x2="61567" y2="39453"/>
                        <a14:foregroundMark x1="53294" y1="41536" x2="47365" y2="41667"/>
                        <a14:foregroundMark x1="42460" y1="39714" x2="32504" y2="40104"/>
                        <a14:foregroundMark x1="47877" y1="38542" x2="47291" y2="39583"/>
                        <a14:foregroundMark x1="39824" y1="48047" x2="37555" y2="54427"/>
                        <a14:foregroundMark x1="39385" y1="58203" x2="43045" y2="57161"/>
                        <a14:foregroundMark x1="38433" y1="57682" x2="37628" y2="54688"/>
                        <a14:foregroundMark x1="63177" y1="47266" x2="63763" y2="56120"/>
                        <a14:foregroundMark x1="63543" y1="57161" x2="58053" y2="55859"/>
                        <a14:foregroundMark x1="45022" y1="60417" x2="55783" y2="61719"/>
                      </a14:backgroundRemoval>
                    </a14:imgEffect>
                    <a14:imgEffect>
                      <a14:colorTemperature colorTemp="11200"/>
                    </a14:imgEffect>
                  </a14:imgLayer>
                </a14:imgProps>
              </a:ext>
            </a:extLst>
          </a:blip>
          <a:srcRect l="30351" t="33088" r="28882" b="31863"/>
          <a:stretch/>
        </p:blipFill>
        <p:spPr>
          <a:xfrm>
            <a:off x="1183809" y="2038350"/>
            <a:ext cx="9655642" cy="4667250"/>
          </a:xfrm>
          <a:prstGeom prst="rect">
            <a:avLst/>
          </a:prstGeom>
        </p:spPr>
      </p:pic>
      <p:cxnSp>
        <p:nvCxnSpPr>
          <p:cNvPr id="5" name="Straight Connector 4"/>
          <p:cNvCxnSpPr/>
          <p:nvPr/>
        </p:nvCxnSpPr>
        <p:spPr>
          <a:xfrm flipV="1">
            <a:off x="877655" y="1847850"/>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7105650" y="1847850"/>
            <a:ext cx="3733801" cy="2247899"/>
          </a:xfrm>
          <a:prstGeom prst="ellipse">
            <a:avLst/>
          </a:prstGeom>
          <a:noFill/>
          <a:ln w="76200">
            <a:solidFill>
              <a:srgbClr val="FFFF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Tree>
    <p:extLst>
      <p:ext uri="{BB962C8B-B14F-4D97-AF65-F5344CB8AC3E}">
        <p14:creationId xmlns:p14="http://schemas.microsoft.com/office/powerpoint/2010/main" val="314020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6000" b="-16000"/>
          </a:stretch>
        </a:blipFill>
        <a:effectLst/>
      </p:bgPr>
    </p:bg>
    <p:spTree>
      <p:nvGrpSpPr>
        <p:cNvPr id="1" name=""/>
        <p:cNvGrpSpPr/>
        <p:nvPr/>
      </p:nvGrpSpPr>
      <p:grpSpPr>
        <a:xfrm>
          <a:off x="0" y="0"/>
          <a:ext cx="0" cy="0"/>
          <a:chOff x="0" y="0"/>
          <a:chExt cx="0" cy="0"/>
        </a:xfrm>
      </p:grpSpPr>
      <p:grpSp>
        <p:nvGrpSpPr>
          <p:cNvPr id="31" name="Group 30"/>
          <p:cNvGrpSpPr/>
          <p:nvPr/>
        </p:nvGrpSpPr>
        <p:grpSpPr>
          <a:xfrm>
            <a:off x="429331" y="2248189"/>
            <a:ext cx="11582160" cy="3827816"/>
            <a:chOff x="429331" y="1089034"/>
            <a:chExt cx="11582160" cy="3827816"/>
          </a:xfrm>
        </p:grpSpPr>
        <p:sp>
          <p:nvSpPr>
            <p:cNvPr id="6" name="Rounded Rectangle 5"/>
            <p:cNvSpPr/>
            <p:nvPr/>
          </p:nvSpPr>
          <p:spPr>
            <a:xfrm>
              <a:off x="429331" y="1089034"/>
              <a:ext cx="2802596" cy="1510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Teachers</a:t>
              </a:r>
              <a:endParaRPr lang="ar-BH" sz="3600" dirty="0"/>
            </a:p>
          </p:txBody>
        </p:sp>
        <p:sp>
          <p:nvSpPr>
            <p:cNvPr id="7" name="Rounded Rectangle 6"/>
            <p:cNvSpPr/>
            <p:nvPr/>
          </p:nvSpPr>
          <p:spPr>
            <a:xfrm>
              <a:off x="429331" y="3406666"/>
              <a:ext cx="2802596" cy="1510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Students</a:t>
              </a:r>
              <a:endParaRPr lang="ar-BH" dirty="0"/>
            </a:p>
          </p:txBody>
        </p:sp>
        <p:sp>
          <p:nvSpPr>
            <p:cNvPr id="8" name="Rounded Rectangle 7"/>
            <p:cNvSpPr/>
            <p:nvPr/>
          </p:nvSpPr>
          <p:spPr>
            <a:xfrm>
              <a:off x="4481069" y="2419531"/>
              <a:ext cx="2802596" cy="1510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ICT Resources</a:t>
              </a:r>
              <a:endParaRPr lang="ar-BH" sz="3600" dirty="0"/>
            </a:p>
          </p:txBody>
        </p:sp>
        <p:sp>
          <p:nvSpPr>
            <p:cNvPr id="9" name="Rounded Rectangle 8"/>
            <p:cNvSpPr/>
            <p:nvPr/>
          </p:nvSpPr>
          <p:spPr>
            <a:xfrm>
              <a:off x="9208895" y="2419531"/>
              <a:ext cx="2802596" cy="14751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Classroom Curriculum</a:t>
              </a:r>
              <a:endParaRPr lang="ar-BH" sz="3600" dirty="0"/>
            </a:p>
          </p:txBody>
        </p:sp>
        <p:cxnSp>
          <p:nvCxnSpPr>
            <p:cNvPr id="13" name="Straight Arrow Connector 12"/>
            <p:cNvCxnSpPr/>
            <p:nvPr/>
          </p:nvCxnSpPr>
          <p:spPr>
            <a:xfrm>
              <a:off x="3231927" y="1513490"/>
              <a:ext cx="1249142" cy="957517"/>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231927" y="3783724"/>
              <a:ext cx="1249142" cy="756746"/>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19751957">
              <a:off x="3574323" y="4296215"/>
              <a:ext cx="734495" cy="523220"/>
            </a:xfrm>
            <a:prstGeom prst="rect">
              <a:avLst/>
            </a:prstGeom>
            <a:noFill/>
          </p:spPr>
          <p:txBody>
            <a:bodyPr wrap="none" rtlCol="1">
              <a:spAutoFit/>
            </a:bodyPr>
            <a:lstStyle/>
            <a:p>
              <a:r>
                <a:rPr lang="en-US" sz="2800" dirty="0" smtClean="0"/>
                <a:t>Use</a:t>
              </a:r>
              <a:endParaRPr lang="ar-BH" sz="2800" dirty="0"/>
            </a:p>
          </p:txBody>
        </p:sp>
        <p:sp>
          <p:nvSpPr>
            <p:cNvPr id="23" name="TextBox 22"/>
            <p:cNvSpPr txBox="1"/>
            <p:nvPr/>
          </p:nvSpPr>
          <p:spPr>
            <a:xfrm rot="2149949">
              <a:off x="3628788" y="1308549"/>
              <a:ext cx="734495" cy="523220"/>
            </a:xfrm>
            <a:prstGeom prst="rect">
              <a:avLst/>
            </a:prstGeom>
            <a:noFill/>
          </p:spPr>
          <p:txBody>
            <a:bodyPr wrap="none" rtlCol="1">
              <a:spAutoFit/>
            </a:bodyPr>
            <a:lstStyle/>
            <a:p>
              <a:r>
                <a:rPr lang="en-US" sz="2800" dirty="0" smtClean="0"/>
                <a:t>Use</a:t>
              </a:r>
              <a:endParaRPr lang="ar-BH" sz="2800" dirty="0"/>
            </a:p>
          </p:txBody>
        </p:sp>
        <p:cxnSp>
          <p:nvCxnSpPr>
            <p:cNvPr id="24" name="Straight Arrow Connector 23"/>
            <p:cNvCxnSpPr>
              <a:stCxn id="8" idx="3"/>
              <a:endCxn id="9" idx="1"/>
            </p:cNvCxnSpPr>
            <p:nvPr/>
          </p:nvCxnSpPr>
          <p:spPr>
            <a:xfrm flipV="1">
              <a:off x="7283665" y="3157087"/>
              <a:ext cx="1925230" cy="17536"/>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436448" y="2628657"/>
              <a:ext cx="1351652" cy="523220"/>
            </a:xfrm>
            <a:prstGeom prst="rect">
              <a:avLst/>
            </a:prstGeom>
            <a:noFill/>
          </p:spPr>
          <p:txBody>
            <a:bodyPr wrap="none" rtlCol="1">
              <a:spAutoFit/>
            </a:bodyPr>
            <a:lstStyle/>
            <a:p>
              <a:r>
                <a:rPr lang="en-US" sz="2800" dirty="0" smtClean="0"/>
                <a:t>Support</a:t>
              </a:r>
              <a:endParaRPr lang="ar-BH" sz="2800" dirty="0"/>
            </a:p>
          </p:txBody>
        </p:sp>
      </p:grpSp>
      <p:sp>
        <p:nvSpPr>
          <p:cNvPr id="32" name="Title 1"/>
          <p:cNvSpPr txBox="1">
            <a:spLocks/>
          </p:cNvSpPr>
          <p:nvPr/>
        </p:nvSpPr>
        <p:spPr>
          <a:xfrm>
            <a:off x="742950" y="514350"/>
            <a:ext cx="10972800" cy="11430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en-US" sz="4800" b="1" dirty="0" smtClean="0">
                <a:solidFill>
                  <a:prstClr val="black">
                    <a:lumMod val="65000"/>
                    <a:lumOff val="35000"/>
                  </a:prstClr>
                </a:solidFill>
              </a:rPr>
              <a:t>Learning With ICT</a:t>
            </a:r>
            <a:endParaRPr lang="en-US" sz="4800" b="1" dirty="0">
              <a:solidFill>
                <a:prstClr val="black">
                  <a:lumMod val="65000"/>
                  <a:lumOff val="35000"/>
                </a:prstClr>
              </a:solidFill>
            </a:endParaRPr>
          </a:p>
        </p:txBody>
      </p:sp>
      <p:cxnSp>
        <p:nvCxnSpPr>
          <p:cNvPr id="33" name="Straight Connector 32"/>
          <p:cNvCxnSpPr/>
          <p:nvPr/>
        </p:nvCxnSpPr>
        <p:spPr>
          <a:xfrm flipV="1">
            <a:off x="877655" y="1374884"/>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80685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025" t="22198" r="16393" b="8189"/>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73369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539" t="20905" r="15789" b="9483"/>
          <a:stretch/>
        </p:blipFill>
        <p:spPr bwMode="auto">
          <a:xfrm>
            <a:off x="-1" y="0"/>
            <a:ext cx="1220851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65476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025" t="23060" r="15788" b="7974"/>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63834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6000" b="-1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1"/>
            <a:ext cx="10801350" cy="4895849"/>
          </a:xfrm>
        </p:spPr>
        <p:txBody>
          <a:bodyPr>
            <a:normAutofit/>
          </a:bodyPr>
          <a:lstStyle/>
          <a:p>
            <a:pPr marL="0" indent="0" algn="just" rtl="0">
              <a:buNone/>
            </a:pPr>
            <a:r>
              <a:rPr lang="en-US" sz="4000" dirty="0"/>
              <a:t>A science teacher wanted to do an experiment of mixing severely hazarding chemicals. The curriculum insists that students preform this experiment to </a:t>
            </a:r>
            <a:r>
              <a:rPr lang="en-US" sz="4000" dirty="0" smtClean="0"/>
              <a:t>learn. And students have to explore the outcomes of the different elements.</a:t>
            </a:r>
          </a:p>
          <a:p>
            <a:pPr marL="0" indent="0" algn="ctr" rtl="0">
              <a:buNone/>
            </a:pPr>
            <a:r>
              <a:rPr lang="en-US" sz="4300" dirty="0" smtClean="0">
                <a:solidFill>
                  <a:srgbClr val="C00000"/>
                </a:solidFill>
              </a:rPr>
              <a:t>Virtual Labs</a:t>
            </a:r>
          </a:p>
        </p:txBody>
      </p:sp>
      <p:cxnSp>
        <p:nvCxnSpPr>
          <p:cNvPr id="4" name="Straight Connector 3"/>
          <p:cNvCxnSpPr/>
          <p:nvPr/>
        </p:nvCxnSpPr>
        <p:spPr>
          <a:xfrm flipV="1">
            <a:off x="857250" y="1397848"/>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title"/>
          </p:nvPr>
        </p:nvSpPr>
        <p:spPr/>
        <p:txBody>
          <a:bodyPr>
            <a:normAutofit fontScale="90000"/>
          </a:bodyPr>
          <a:lstStyle/>
          <a:p>
            <a:r>
              <a:rPr lang="en-US" sz="4000" b="1" dirty="0">
                <a:solidFill>
                  <a:srgbClr val="C00000"/>
                </a:solidFill>
              </a:rPr>
              <a:t>What </a:t>
            </a:r>
            <a:r>
              <a:rPr lang="en-US" sz="4000" b="1" dirty="0" smtClean="0">
                <a:solidFill>
                  <a:srgbClr val="C00000"/>
                </a:solidFill>
              </a:rPr>
              <a:t>are the ICT tools needed </a:t>
            </a:r>
            <a:r>
              <a:rPr lang="en-US" sz="4000" b="1" dirty="0">
                <a:solidFill>
                  <a:srgbClr val="C00000"/>
                </a:solidFill>
              </a:rPr>
              <a:t>in the </a:t>
            </a:r>
            <a:r>
              <a:rPr lang="en-US" sz="4000" b="1" dirty="0" smtClean="0">
                <a:solidFill>
                  <a:srgbClr val="C00000"/>
                </a:solidFill>
              </a:rPr>
              <a:t>following case</a:t>
            </a:r>
            <a:r>
              <a:rPr lang="en-US" dirty="0" smtClean="0"/>
              <a:t> </a:t>
            </a:r>
            <a:endParaRPr lang="en-US" dirty="0"/>
          </a:p>
        </p:txBody>
      </p:sp>
    </p:spTree>
    <p:extLst>
      <p:ext uri="{BB962C8B-B14F-4D97-AF65-F5344CB8AC3E}">
        <p14:creationId xmlns:p14="http://schemas.microsoft.com/office/powerpoint/2010/main" val="2908103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2950" y="514350"/>
            <a:ext cx="10972800" cy="1143000"/>
          </a:xfrm>
        </p:spPr>
        <p:txBody>
          <a:bodyPr>
            <a:normAutofit fontScale="90000"/>
          </a:bodyPr>
          <a:lstStyle/>
          <a:p>
            <a:r>
              <a:rPr lang="en-US" sz="4800" b="1" dirty="0">
                <a:solidFill>
                  <a:prstClr val="black">
                    <a:lumMod val="65000"/>
                    <a:lumOff val="35000"/>
                  </a:prstClr>
                </a:solidFill>
              </a:rPr>
              <a:t>So, which of the following ways we are using to implement the approach?</a:t>
            </a:r>
          </a:p>
        </p:txBody>
      </p:sp>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ackgroundRemoval t="32813" b="73177" l="30454" r="70644">
                        <a14:foregroundMark x1="61201" y1="38932" x2="61567" y2="39453"/>
                        <a14:foregroundMark x1="53294" y1="41536" x2="47365" y2="41667"/>
                        <a14:foregroundMark x1="42460" y1="39714" x2="32504" y2="40104"/>
                        <a14:foregroundMark x1="47877" y1="38542" x2="47291" y2="39583"/>
                        <a14:foregroundMark x1="39824" y1="48047" x2="37555" y2="54427"/>
                        <a14:foregroundMark x1="39385" y1="58203" x2="43045" y2="57161"/>
                        <a14:foregroundMark x1="38433" y1="57682" x2="37628" y2="54688"/>
                        <a14:foregroundMark x1="63177" y1="47266" x2="63763" y2="56120"/>
                        <a14:foregroundMark x1="63543" y1="57161" x2="58053" y2="55859"/>
                        <a14:foregroundMark x1="45022" y1="60417" x2="55783" y2="61719"/>
                      </a14:backgroundRemoval>
                    </a14:imgEffect>
                    <a14:imgEffect>
                      <a14:colorTemperature colorTemp="11200"/>
                    </a14:imgEffect>
                  </a14:imgLayer>
                </a14:imgProps>
              </a:ext>
            </a:extLst>
          </a:blip>
          <a:srcRect l="30351" t="33088" r="28882" b="31863"/>
          <a:stretch/>
        </p:blipFill>
        <p:spPr>
          <a:xfrm>
            <a:off x="1183809" y="2038350"/>
            <a:ext cx="9655642" cy="4667250"/>
          </a:xfrm>
          <a:prstGeom prst="rect">
            <a:avLst/>
          </a:prstGeom>
        </p:spPr>
      </p:pic>
      <p:cxnSp>
        <p:nvCxnSpPr>
          <p:cNvPr id="5" name="Straight Connector 4"/>
          <p:cNvCxnSpPr/>
          <p:nvPr/>
        </p:nvCxnSpPr>
        <p:spPr>
          <a:xfrm flipV="1">
            <a:off x="877655" y="1847850"/>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1183809" y="1847849"/>
            <a:ext cx="3733801" cy="2247899"/>
          </a:xfrm>
          <a:prstGeom prst="ellipse">
            <a:avLst/>
          </a:prstGeom>
          <a:noFill/>
          <a:ln w="76200">
            <a:solidFill>
              <a:srgbClr val="FFFF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Tree>
    <p:extLst>
      <p:ext uri="{BB962C8B-B14F-4D97-AF65-F5344CB8AC3E}">
        <p14:creationId xmlns:p14="http://schemas.microsoft.com/office/powerpoint/2010/main" val="1112030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6000" b="-16000"/>
          </a:stretch>
        </a:blipFill>
        <a:effectLst/>
      </p:bgPr>
    </p:bg>
    <p:spTree>
      <p:nvGrpSpPr>
        <p:cNvPr id="1" name=""/>
        <p:cNvGrpSpPr/>
        <p:nvPr/>
      </p:nvGrpSpPr>
      <p:grpSpPr>
        <a:xfrm>
          <a:off x="0" y="0"/>
          <a:ext cx="0" cy="0"/>
          <a:chOff x="0" y="0"/>
          <a:chExt cx="0" cy="0"/>
        </a:xfrm>
      </p:grpSpPr>
      <p:grpSp>
        <p:nvGrpSpPr>
          <p:cNvPr id="31" name="Group 30"/>
          <p:cNvGrpSpPr/>
          <p:nvPr/>
        </p:nvGrpSpPr>
        <p:grpSpPr>
          <a:xfrm>
            <a:off x="429331" y="2248189"/>
            <a:ext cx="11582160" cy="3827816"/>
            <a:chOff x="429331" y="1089034"/>
            <a:chExt cx="11582160" cy="3827816"/>
          </a:xfrm>
        </p:grpSpPr>
        <p:sp>
          <p:nvSpPr>
            <p:cNvPr id="6" name="Rounded Rectangle 5"/>
            <p:cNvSpPr/>
            <p:nvPr/>
          </p:nvSpPr>
          <p:spPr>
            <a:xfrm>
              <a:off x="429331" y="1089034"/>
              <a:ext cx="2802596" cy="1510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Teachers</a:t>
              </a:r>
              <a:endParaRPr lang="ar-BH" sz="3600" dirty="0"/>
            </a:p>
          </p:txBody>
        </p:sp>
        <p:sp>
          <p:nvSpPr>
            <p:cNvPr id="7" name="Rounded Rectangle 6"/>
            <p:cNvSpPr/>
            <p:nvPr/>
          </p:nvSpPr>
          <p:spPr>
            <a:xfrm>
              <a:off x="429331" y="3406666"/>
              <a:ext cx="2802596" cy="1510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Students</a:t>
              </a:r>
              <a:endParaRPr lang="ar-BH" dirty="0"/>
            </a:p>
          </p:txBody>
        </p:sp>
        <p:sp>
          <p:nvSpPr>
            <p:cNvPr id="8" name="Rounded Rectangle 7"/>
            <p:cNvSpPr/>
            <p:nvPr/>
          </p:nvSpPr>
          <p:spPr>
            <a:xfrm>
              <a:off x="4481069" y="2419531"/>
              <a:ext cx="2802596" cy="1510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ICT Resources</a:t>
              </a:r>
              <a:endParaRPr lang="ar-BH" sz="3600" dirty="0"/>
            </a:p>
          </p:txBody>
        </p:sp>
        <p:sp>
          <p:nvSpPr>
            <p:cNvPr id="9" name="Rounded Rectangle 8"/>
            <p:cNvSpPr/>
            <p:nvPr/>
          </p:nvSpPr>
          <p:spPr>
            <a:xfrm>
              <a:off x="9208895" y="2419531"/>
              <a:ext cx="2802596" cy="14751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New Ways</a:t>
              </a:r>
              <a:endParaRPr lang="ar-BH" sz="3600" dirty="0"/>
            </a:p>
          </p:txBody>
        </p:sp>
        <p:cxnSp>
          <p:nvCxnSpPr>
            <p:cNvPr id="13" name="Straight Arrow Connector 12"/>
            <p:cNvCxnSpPr/>
            <p:nvPr/>
          </p:nvCxnSpPr>
          <p:spPr>
            <a:xfrm>
              <a:off x="3231927" y="1513490"/>
              <a:ext cx="1249142" cy="957517"/>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231927" y="3783724"/>
              <a:ext cx="1249142" cy="756746"/>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19751957">
              <a:off x="3574323" y="4296215"/>
              <a:ext cx="734495" cy="523220"/>
            </a:xfrm>
            <a:prstGeom prst="rect">
              <a:avLst/>
            </a:prstGeom>
            <a:noFill/>
          </p:spPr>
          <p:txBody>
            <a:bodyPr wrap="none" rtlCol="1">
              <a:spAutoFit/>
            </a:bodyPr>
            <a:lstStyle/>
            <a:p>
              <a:r>
                <a:rPr lang="en-US" sz="2800" dirty="0" smtClean="0"/>
                <a:t>Use</a:t>
              </a:r>
              <a:endParaRPr lang="ar-BH" sz="2800" dirty="0"/>
            </a:p>
          </p:txBody>
        </p:sp>
        <p:sp>
          <p:nvSpPr>
            <p:cNvPr id="23" name="TextBox 22"/>
            <p:cNvSpPr txBox="1"/>
            <p:nvPr/>
          </p:nvSpPr>
          <p:spPr>
            <a:xfrm rot="2149949">
              <a:off x="3628788" y="1308549"/>
              <a:ext cx="734495" cy="523220"/>
            </a:xfrm>
            <a:prstGeom prst="rect">
              <a:avLst/>
            </a:prstGeom>
            <a:noFill/>
          </p:spPr>
          <p:txBody>
            <a:bodyPr wrap="none" rtlCol="1">
              <a:spAutoFit/>
            </a:bodyPr>
            <a:lstStyle/>
            <a:p>
              <a:r>
                <a:rPr lang="en-US" sz="2800" dirty="0" smtClean="0"/>
                <a:t>Use</a:t>
              </a:r>
              <a:endParaRPr lang="ar-BH" sz="2800" dirty="0"/>
            </a:p>
          </p:txBody>
        </p:sp>
        <p:cxnSp>
          <p:nvCxnSpPr>
            <p:cNvPr id="24" name="Straight Arrow Connector 23"/>
            <p:cNvCxnSpPr>
              <a:stCxn id="8" idx="3"/>
              <a:endCxn id="9" idx="1"/>
            </p:cNvCxnSpPr>
            <p:nvPr/>
          </p:nvCxnSpPr>
          <p:spPr>
            <a:xfrm flipV="1">
              <a:off x="7283665" y="3157087"/>
              <a:ext cx="1925230" cy="17536"/>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594103" y="2628657"/>
              <a:ext cx="998991" cy="523220"/>
            </a:xfrm>
            <a:prstGeom prst="rect">
              <a:avLst/>
            </a:prstGeom>
            <a:noFill/>
          </p:spPr>
          <p:txBody>
            <a:bodyPr wrap="none" rtlCol="1">
              <a:spAutoFit/>
            </a:bodyPr>
            <a:lstStyle/>
            <a:p>
              <a:r>
                <a:rPr lang="en-US" sz="2800" dirty="0" smtClean="0"/>
                <a:t>Learn</a:t>
              </a:r>
              <a:endParaRPr lang="ar-BH" sz="2800" dirty="0"/>
            </a:p>
          </p:txBody>
        </p:sp>
      </p:grpSp>
      <p:sp>
        <p:nvSpPr>
          <p:cNvPr id="32" name="Title 1"/>
          <p:cNvSpPr txBox="1">
            <a:spLocks/>
          </p:cNvSpPr>
          <p:nvPr/>
        </p:nvSpPr>
        <p:spPr>
          <a:xfrm>
            <a:off x="525230" y="514350"/>
            <a:ext cx="10972800" cy="11430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en-US" sz="4800" b="1" dirty="0" smtClean="0">
                <a:solidFill>
                  <a:prstClr val="black">
                    <a:lumMod val="65000"/>
                    <a:lumOff val="35000"/>
                  </a:prstClr>
                </a:solidFill>
              </a:rPr>
              <a:t>Learning Through ICT</a:t>
            </a:r>
            <a:endParaRPr lang="en-US" sz="4800" b="1" dirty="0">
              <a:solidFill>
                <a:prstClr val="black">
                  <a:lumMod val="65000"/>
                  <a:lumOff val="35000"/>
                </a:prstClr>
              </a:solidFill>
            </a:endParaRPr>
          </a:p>
        </p:txBody>
      </p:sp>
      <p:cxnSp>
        <p:nvCxnSpPr>
          <p:cNvPr id="33" name="Straight Connector 32"/>
          <p:cNvCxnSpPr/>
          <p:nvPr/>
        </p:nvCxnSpPr>
        <p:spPr>
          <a:xfrm flipV="1">
            <a:off x="877655" y="1374884"/>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4723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662" t="24138" r="16030" b="7974"/>
          <a:stretch/>
        </p:blipFill>
        <p:spPr bwMode="auto">
          <a:xfrm>
            <a:off x="0" y="-1"/>
            <a:ext cx="12192000"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02794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419" t="16811" r="15545" b="14009"/>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6135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025" t="23922" r="15908" b="7974"/>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26351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solidFill>
                  <a:srgbClr val="C00000"/>
                </a:solidFill>
              </a:rPr>
              <a:t>What </a:t>
            </a:r>
            <a:r>
              <a:rPr lang="en-US" sz="4000" b="1" dirty="0" smtClean="0">
                <a:solidFill>
                  <a:srgbClr val="C00000"/>
                </a:solidFill>
              </a:rPr>
              <a:t>are the ICT tools needed </a:t>
            </a:r>
            <a:r>
              <a:rPr lang="en-US" sz="4000" b="1" dirty="0">
                <a:solidFill>
                  <a:srgbClr val="C00000"/>
                </a:solidFill>
              </a:rPr>
              <a:t>in the </a:t>
            </a:r>
            <a:r>
              <a:rPr lang="en-US" sz="4000" b="1" dirty="0" smtClean="0">
                <a:solidFill>
                  <a:srgbClr val="C00000"/>
                </a:solidFill>
              </a:rPr>
              <a:t>following case</a:t>
            </a:r>
            <a:r>
              <a:rPr lang="en-US" dirty="0" smtClean="0"/>
              <a:t> </a:t>
            </a:r>
            <a:endParaRPr lang="en-US" dirty="0"/>
          </a:p>
        </p:txBody>
      </p:sp>
      <p:sp>
        <p:nvSpPr>
          <p:cNvPr id="3" name="Content Placeholder 2"/>
          <p:cNvSpPr>
            <a:spLocks noGrp="1"/>
          </p:cNvSpPr>
          <p:nvPr>
            <p:ph idx="1"/>
          </p:nvPr>
        </p:nvSpPr>
        <p:spPr>
          <a:xfrm>
            <a:off x="609600" y="1671145"/>
            <a:ext cx="10801350" cy="4824905"/>
          </a:xfrm>
        </p:spPr>
        <p:txBody>
          <a:bodyPr>
            <a:normAutofit/>
          </a:bodyPr>
          <a:lstStyle/>
          <a:p>
            <a:pPr marL="0" indent="0" algn="just" rtl="0">
              <a:buNone/>
            </a:pPr>
            <a:r>
              <a:rPr lang="en-US" sz="4000" dirty="0"/>
              <a:t>A teacher </a:t>
            </a:r>
            <a:r>
              <a:rPr lang="en-US" sz="4000" dirty="0" smtClean="0"/>
              <a:t>wanted ICT-illiterate students to start using </a:t>
            </a:r>
            <a:r>
              <a:rPr lang="en-US" sz="4000" dirty="0"/>
              <a:t>emails </a:t>
            </a:r>
            <a:r>
              <a:rPr lang="en-US" sz="4000" dirty="0" smtClean="0"/>
              <a:t>to </a:t>
            </a:r>
            <a:r>
              <a:rPr lang="en-US" sz="4000" dirty="0"/>
              <a:t>ease the </a:t>
            </a:r>
            <a:r>
              <a:rPr lang="en-US" sz="4000" dirty="0" smtClean="0"/>
              <a:t>exchange process of the assignments, tasks and marks.</a:t>
            </a:r>
          </a:p>
          <a:p>
            <a:pPr marL="0" indent="0" algn="l" rtl="0">
              <a:buNone/>
            </a:pPr>
            <a:endParaRPr lang="en-US" sz="4000" dirty="0"/>
          </a:p>
          <a:p>
            <a:pPr marL="0" indent="0" algn="ctr" rtl="0">
              <a:buNone/>
            </a:pPr>
            <a:r>
              <a:rPr lang="en-US" sz="4300" dirty="0" smtClean="0">
                <a:solidFill>
                  <a:srgbClr val="C00000"/>
                </a:solidFill>
              </a:rPr>
              <a:t>Computers, Internet &amp; Emails</a:t>
            </a:r>
          </a:p>
        </p:txBody>
      </p:sp>
      <p:cxnSp>
        <p:nvCxnSpPr>
          <p:cNvPr id="4" name="Straight Connector 3"/>
          <p:cNvCxnSpPr/>
          <p:nvPr/>
        </p:nvCxnSpPr>
        <p:spPr>
          <a:xfrm flipV="1">
            <a:off x="857250" y="1397848"/>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83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2950" y="514350"/>
            <a:ext cx="10972800" cy="1143000"/>
          </a:xfrm>
        </p:spPr>
        <p:txBody>
          <a:bodyPr>
            <a:normAutofit fontScale="90000"/>
          </a:bodyPr>
          <a:lstStyle/>
          <a:p>
            <a:r>
              <a:rPr lang="en-US" sz="4800" b="1" dirty="0">
                <a:solidFill>
                  <a:prstClr val="black">
                    <a:lumMod val="65000"/>
                    <a:lumOff val="35000"/>
                  </a:prstClr>
                </a:solidFill>
              </a:rPr>
              <a:t>So, which of the following ways we are using to implement the approach?</a:t>
            </a:r>
          </a:p>
        </p:txBody>
      </p:sp>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ackgroundRemoval t="32813" b="73177" l="30454" r="70644">
                        <a14:foregroundMark x1="61201" y1="38932" x2="61567" y2="39453"/>
                        <a14:foregroundMark x1="53294" y1="41536" x2="47365" y2="41667"/>
                        <a14:foregroundMark x1="42460" y1="39714" x2="32504" y2="40104"/>
                        <a14:foregroundMark x1="47877" y1="38542" x2="47291" y2="39583"/>
                        <a14:foregroundMark x1="39824" y1="48047" x2="37555" y2="54427"/>
                        <a14:foregroundMark x1="39385" y1="58203" x2="43045" y2="57161"/>
                        <a14:foregroundMark x1="38433" y1="57682" x2="37628" y2="54688"/>
                        <a14:foregroundMark x1="63177" y1="47266" x2="63763" y2="56120"/>
                        <a14:foregroundMark x1="63543" y1="57161" x2="58053" y2="55859"/>
                        <a14:foregroundMark x1="45022" y1="60417" x2="55783" y2="61719"/>
                      </a14:backgroundRemoval>
                    </a14:imgEffect>
                    <a14:imgEffect>
                      <a14:colorTemperature colorTemp="11200"/>
                    </a14:imgEffect>
                  </a14:imgLayer>
                </a14:imgProps>
              </a:ext>
            </a:extLst>
          </a:blip>
          <a:srcRect l="30351" t="33088" r="28882" b="31863"/>
          <a:stretch/>
        </p:blipFill>
        <p:spPr>
          <a:xfrm>
            <a:off x="1183808" y="1847851"/>
            <a:ext cx="9655642" cy="4667250"/>
          </a:xfrm>
          <a:prstGeom prst="rect">
            <a:avLst/>
          </a:prstGeom>
        </p:spPr>
      </p:pic>
      <p:cxnSp>
        <p:nvCxnSpPr>
          <p:cNvPr id="5" name="Straight Connector 4"/>
          <p:cNvCxnSpPr/>
          <p:nvPr/>
        </p:nvCxnSpPr>
        <p:spPr>
          <a:xfrm flipV="1">
            <a:off x="877655" y="1847850"/>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4144729" y="4610101"/>
            <a:ext cx="3733801" cy="2247899"/>
          </a:xfrm>
          <a:prstGeom prst="ellipse">
            <a:avLst/>
          </a:prstGeom>
          <a:noFill/>
          <a:ln w="76200">
            <a:solidFill>
              <a:srgbClr val="FFFF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BH"/>
          </a:p>
        </p:txBody>
      </p:sp>
    </p:spTree>
    <p:extLst>
      <p:ext uri="{BB962C8B-B14F-4D97-AF65-F5344CB8AC3E}">
        <p14:creationId xmlns:p14="http://schemas.microsoft.com/office/powerpoint/2010/main" val="380288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6000" b="-16000"/>
          </a:stretch>
        </a:blipFill>
        <a:effectLst/>
      </p:bgPr>
    </p:bg>
    <p:spTree>
      <p:nvGrpSpPr>
        <p:cNvPr id="1" name=""/>
        <p:cNvGrpSpPr/>
        <p:nvPr/>
      </p:nvGrpSpPr>
      <p:grpSpPr>
        <a:xfrm>
          <a:off x="0" y="0"/>
          <a:ext cx="0" cy="0"/>
          <a:chOff x="0" y="0"/>
          <a:chExt cx="0" cy="0"/>
        </a:xfrm>
      </p:grpSpPr>
      <p:grpSp>
        <p:nvGrpSpPr>
          <p:cNvPr id="31" name="Group 30"/>
          <p:cNvGrpSpPr/>
          <p:nvPr/>
        </p:nvGrpSpPr>
        <p:grpSpPr>
          <a:xfrm>
            <a:off x="429331" y="2248189"/>
            <a:ext cx="11582160" cy="3827816"/>
            <a:chOff x="429331" y="1089034"/>
            <a:chExt cx="11582160" cy="3827816"/>
          </a:xfrm>
        </p:grpSpPr>
        <p:sp>
          <p:nvSpPr>
            <p:cNvPr id="6" name="Rounded Rectangle 5"/>
            <p:cNvSpPr/>
            <p:nvPr/>
          </p:nvSpPr>
          <p:spPr>
            <a:xfrm>
              <a:off x="429331" y="1089034"/>
              <a:ext cx="2802596" cy="1510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Teachers</a:t>
              </a:r>
              <a:endParaRPr lang="ar-BH" sz="3600" dirty="0"/>
            </a:p>
          </p:txBody>
        </p:sp>
        <p:sp>
          <p:nvSpPr>
            <p:cNvPr id="7" name="Rounded Rectangle 6"/>
            <p:cNvSpPr/>
            <p:nvPr/>
          </p:nvSpPr>
          <p:spPr>
            <a:xfrm>
              <a:off x="429331" y="3406666"/>
              <a:ext cx="2802596" cy="1510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Students</a:t>
              </a:r>
              <a:endParaRPr lang="ar-BH" dirty="0"/>
            </a:p>
          </p:txBody>
        </p:sp>
        <p:sp>
          <p:nvSpPr>
            <p:cNvPr id="8" name="Rounded Rectangle 7"/>
            <p:cNvSpPr/>
            <p:nvPr/>
          </p:nvSpPr>
          <p:spPr>
            <a:xfrm>
              <a:off x="4791507" y="2419531"/>
              <a:ext cx="2802596" cy="1510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ICT Resources</a:t>
              </a:r>
              <a:endParaRPr lang="ar-BH" sz="3600" dirty="0"/>
            </a:p>
          </p:txBody>
        </p:sp>
        <p:sp>
          <p:nvSpPr>
            <p:cNvPr id="9" name="Rounded Rectangle 8"/>
            <p:cNvSpPr/>
            <p:nvPr/>
          </p:nvSpPr>
          <p:spPr>
            <a:xfrm>
              <a:off x="9208895" y="2419531"/>
              <a:ext cx="2802596" cy="14751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t>Learning</a:t>
              </a:r>
              <a:endParaRPr lang="ar-BH" sz="3600" dirty="0"/>
            </a:p>
          </p:txBody>
        </p:sp>
        <p:cxnSp>
          <p:nvCxnSpPr>
            <p:cNvPr id="13" name="Straight Arrow Connector 12"/>
            <p:cNvCxnSpPr/>
            <p:nvPr/>
          </p:nvCxnSpPr>
          <p:spPr>
            <a:xfrm>
              <a:off x="3231927" y="1513490"/>
              <a:ext cx="1559580" cy="1115167"/>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231927" y="3570500"/>
              <a:ext cx="1559580" cy="96997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rot="2149949">
              <a:off x="3171493" y="1461836"/>
              <a:ext cx="2010037" cy="523220"/>
            </a:xfrm>
            <a:prstGeom prst="rect">
              <a:avLst/>
            </a:prstGeom>
            <a:noFill/>
          </p:spPr>
          <p:txBody>
            <a:bodyPr wrap="none" rtlCol="1">
              <a:spAutoFit/>
            </a:bodyPr>
            <a:lstStyle/>
            <a:p>
              <a:r>
                <a:rPr lang="en-US" sz="2800" dirty="0" smtClean="0"/>
                <a:t>Develop Use</a:t>
              </a:r>
              <a:endParaRPr lang="ar-BH" sz="2800" dirty="0"/>
            </a:p>
          </p:txBody>
        </p:sp>
        <p:cxnSp>
          <p:nvCxnSpPr>
            <p:cNvPr id="24" name="Straight Arrow Connector 23"/>
            <p:cNvCxnSpPr>
              <a:stCxn id="8" idx="3"/>
              <a:endCxn id="9" idx="1"/>
            </p:cNvCxnSpPr>
            <p:nvPr/>
          </p:nvCxnSpPr>
          <p:spPr>
            <a:xfrm flipV="1">
              <a:off x="7594103" y="3157087"/>
              <a:ext cx="1614792" cy="17536"/>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725673" y="2628657"/>
              <a:ext cx="1351652" cy="523220"/>
            </a:xfrm>
            <a:prstGeom prst="rect">
              <a:avLst/>
            </a:prstGeom>
            <a:noFill/>
          </p:spPr>
          <p:txBody>
            <a:bodyPr wrap="none" rtlCol="1">
              <a:spAutoFit/>
            </a:bodyPr>
            <a:lstStyle/>
            <a:p>
              <a:r>
                <a:rPr lang="en-US" sz="2800" dirty="0" smtClean="0"/>
                <a:t>Support</a:t>
              </a:r>
              <a:endParaRPr lang="ar-BH" sz="2800" dirty="0"/>
            </a:p>
          </p:txBody>
        </p:sp>
      </p:grpSp>
      <p:sp>
        <p:nvSpPr>
          <p:cNvPr id="32" name="Title 1"/>
          <p:cNvSpPr txBox="1">
            <a:spLocks/>
          </p:cNvSpPr>
          <p:nvPr/>
        </p:nvSpPr>
        <p:spPr>
          <a:xfrm>
            <a:off x="525230" y="514350"/>
            <a:ext cx="10972800" cy="1143000"/>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en-US" sz="4800" b="1" dirty="0" smtClean="0">
                <a:solidFill>
                  <a:prstClr val="black">
                    <a:lumMod val="65000"/>
                    <a:lumOff val="35000"/>
                  </a:prstClr>
                </a:solidFill>
              </a:rPr>
              <a:t>Learning about ICT</a:t>
            </a:r>
            <a:endParaRPr lang="en-US" sz="4800" b="1" dirty="0">
              <a:solidFill>
                <a:prstClr val="black">
                  <a:lumMod val="65000"/>
                  <a:lumOff val="35000"/>
                </a:prstClr>
              </a:solidFill>
            </a:endParaRPr>
          </a:p>
        </p:txBody>
      </p:sp>
      <p:cxnSp>
        <p:nvCxnSpPr>
          <p:cNvPr id="33" name="Straight Connector 32"/>
          <p:cNvCxnSpPr/>
          <p:nvPr/>
        </p:nvCxnSpPr>
        <p:spPr>
          <a:xfrm flipV="1">
            <a:off x="877655" y="1374884"/>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rot="19626909">
            <a:off x="3111959" y="5438014"/>
            <a:ext cx="2010037" cy="523220"/>
          </a:xfrm>
          <a:prstGeom prst="rect">
            <a:avLst/>
          </a:prstGeom>
          <a:noFill/>
        </p:spPr>
        <p:txBody>
          <a:bodyPr wrap="none" rtlCol="1">
            <a:spAutoFit/>
          </a:bodyPr>
          <a:lstStyle/>
          <a:p>
            <a:r>
              <a:rPr lang="en-US" sz="2800" dirty="0" smtClean="0"/>
              <a:t>Develop Use</a:t>
            </a:r>
            <a:endParaRPr lang="ar-BH" sz="2800" dirty="0"/>
          </a:p>
        </p:txBody>
      </p:sp>
    </p:spTree>
    <p:extLst>
      <p:ext uri="{BB962C8B-B14F-4D97-AF65-F5344CB8AC3E}">
        <p14:creationId xmlns:p14="http://schemas.microsoft.com/office/powerpoint/2010/main" val="701182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7000" b="-17000"/>
          </a:stretch>
        </a:blipFill>
        <a:effectLst/>
      </p:bgPr>
    </p:bg>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707485042"/>
              </p:ext>
            </p:extLst>
          </p:nvPr>
        </p:nvGraphicFramePr>
        <p:xfrm>
          <a:off x="2461933" y="1695449"/>
          <a:ext cx="6872568" cy="4374275"/>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1362636" y="197520"/>
            <a:ext cx="9072282" cy="1200329"/>
          </a:xfrm>
          <a:prstGeom prst="rect">
            <a:avLst/>
          </a:prstGeom>
        </p:spPr>
        <p:txBody>
          <a:bodyPr wrap="square">
            <a:spAutoFit/>
          </a:bodyPr>
          <a:lstStyle/>
          <a:p>
            <a:pPr algn="ctr">
              <a:defRPr sz="2800" b="1" i="0" u="none" strike="noStrike" kern="1200" spc="0" baseline="0">
                <a:solidFill>
                  <a:prstClr val="black">
                    <a:lumMod val="65000"/>
                    <a:lumOff val="35000"/>
                  </a:prstClr>
                </a:solidFill>
                <a:latin typeface="+mn-lt"/>
                <a:ea typeface="+mn-ea"/>
                <a:cs typeface="+mn-cs"/>
              </a:defRPr>
            </a:pPr>
            <a:r>
              <a:rPr lang="en-US" sz="3600" b="1" dirty="0">
                <a:latin typeface="+mj-lt"/>
                <a:ea typeface="+mj-ea"/>
                <a:cs typeface="+mj-cs"/>
              </a:rPr>
              <a:t>Numbers of </a:t>
            </a:r>
            <a:r>
              <a:rPr lang="en-US" sz="3600" b="1" dirty="0" smtClean="0">
                <a:latin typeface="+mj-lt"/>
                <a:ea typeface="+mj-ea"/>
                <a:cs typeface="+mj-cs"/>
              </a:rPr>
              <a:t>Computer Labs in Government  </a:t>
            </a:r>
            <a:r>
              <a:rPr lang="en-US" sz="3600" b="1" dirty="0">
                <a:latin typeface="+mj-lt"/>
                <a:ea typeface="+mj-ea"/>
                <a:cs typeface="+mj-cs"/>
              </a:rPr>
              <a:t>Schools </a:t>
            </a:r>
            <a:r>
              <a:rPr lang="en-US" sz="3600" b="1" dirty="0" smtClean="0">
                <a:latin typeface="+mj-lt"/>
                <a:ea typeface="+mj-ea"/>
                <a:cs typeface="+mj-cs"/>
              </a:rPr>
              <a:t>of Bahrain</a:t>
            </a:r>
            <a:endParaRPr lang="ar-BH" sz="3600" b="1" dirty="0">
              <a:latin typeface="+mj-lt"/>
              <a:ea typeface="+mj-ea"/>
              <a:cs typeface="+mj-cs"/>
            </a:endParaRPr>
          </a:p>
        </p:txBody>
      </p:sp>
      <p:cxnSp>
        <p:nvCxnSpPr>
          <p:cNvPr id="6" name="Straight Connector 5"/>
          <p:cNvCxnSpPr/>
          <p:nvPr/>
        </p:nvCxnSpPr>
        <p:spPr>
          <a:xfrm flipV="1">
            <a:off x="1009650" y="1397848"/>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55272" y="6010578"/>
            <a:ext cx="1324530" cy="523220"/>
          </a:xfrm>
          <a:prstGeom prst="rect">
            <a:avLst/>
          </a:prstGeom>
          <a:noFill/>
        </p:spPr>
        <p:txBody>
          <a:bodyPr wrap="none" rtlCol="1">
            <a:spAutoFit/>
          </a:bodyPr>
          <a:lstStyle/>
          <a:p>
            <a:r>
              <a:rPr lang="en-US" sz="2800" dirty="0" smtClean="0"/>
              <a:t>Primary</a:t>
            </a:r>
            <a:endParaRPr lang="ar-BH" sz="2800" dirty="0"/>
          </a:p>
        </p:txBody>
      </p:sp>
      <p:sp>
        <p:nvSpPr>
          <p:cNvPr id="8" name="TextBox 7"/>
          <p:cNvSpPr txBox="1"/>
          <p:nvPr/>
        </p:nvSpPr>
        <p:spPr>
          <a:xfrm>
            <a:off x="5104686" y="6010578"/>
            <a:ext cx="2077877" cy="523220"/>
          </a:xfrm>
          <a:prstGeom prst="rect">
            <a:avLst/>
          </a:prstGeom>
          <a:noFill/>
        </p:spPr>
        <p:txBody>
          <a:bodyPr wrap="none" rtlCol="1">
            <a:spAutoFit/>
          </a:bodyPr>
          <a:lstStyle/>
          <a:p>
            <a:r>
              <a:rPr lang="en-US" sz="2800" dirty="0" smtClean="0"/>
              <a:t>Intermediate</a:t>
            </a:r>
            <a:endParaRPr lang="ar-BH" sz="2800" dirty="0"/>
          </a:p>
        </p:txBody>
      </p:sp>
      <p:sp>
        <p:nvSpPr>
          <p:cNvPr id="9" name="TextBox 8"/>
          <p:cNvSpPr txBox="1"/>
          <p:nvPr/>
        </p:nvSpPr>
        <p:spPr>
          <a:xfrm>
            <a:off x="7558852" y="6010578"/>
            <a:ext cx="1704697" cy="523220"/>
          </a:xfrm>
          <a:prstGeom prst="rect">
            <a:avLst/>
          </a:prstGeom>
          <a:noFill/>
        </p:spPr>
        <p:txBody>
          <a:bodyPr wrap="none" rtlCol="1">
            <a:spAutoFit/>
          </a:bodyPr>
          <a:lstStyle/>
          <a:p>
            <a:r>
              <a:rPr lang="en-US" sz="2800" dirty="0" smtClean="0"/>
              <a:t>Secondary</a:t>
            </a:r>
            <a:endParaRPr lang="ar-BH" sz="2800" dirty="0"/>
          </a:p>
        </p:txBody>
      </p:sp>
    </p:spTree>
    <p:extLst>
      <p:ext uri="{BB962C8B-B14F-4D97-AF65-F5344CB8AC3E}">
        <p14:creationId xmlns:p14="http://schemas.microsoft.com/office/powerpoint/2010/main" val="15680163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783" t="24354" r="16685" b="6250"/>
          <a:stretch/>
        </p:blipFill>
        <p:spPr bwMode="auto">
          <a:xfrm>
            <a:off x="0" y="-15766"/>
            <a:ext cx="12192000" cy="687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285" t="60345" r="56621" b="18965"/>
          <a:stretch/>
        </p:blipFill>
        <p:spPr bwMode="auto">
          <a:xfrm>
            <a:off x="236482" y="3988674"/>
            <a:ext cx="3531476" cy="1828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23305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txBox="1">
            <a:spLocks/>
          </p:cNvSpPr>
          <p:nvPr/>
        </p:nvSpPr>
        <p:spPr>
          <a:xfrm>
            <a:off x="742950" y="514350"/>
            <a:ext cx="10972800" cy="1143000"/>
          </a:xfrm>
          <a:prstGeom prst="rect">
            <a:avLst/>
          </a:prstGeom>
        </p:spPr>
        <p:txBody>
          <a:bodyPr>
            <a:normAutofit fontScale="82500" lnSpcReduction="2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en-US" sz="4800" b="1" dirty="0" smtClean="0">
                <a:solidFill>
                  <a:prstClr val="black">
                    <a:lumMod val="65000"/>
                    <a:lumOff val="35000"/>
                  </a:prstClr>
                </a:solidFill>
              </a:rPr>
              <a:t>What Do we need to use ICT in teaching and learning according to three ways approach?</a:t>
            </a:r>
            <a:endParaRPr lang="en-US" sz="4800" b="1" dirty="0">
              <a:solidFill>
                <a:prstClr val="black">
                  <a:lumMod val="65000"/>
                  <a:lumOff val="35000"/>
                </a:prstClr>
              </a:solidFill>
            </a:endParaRPr>
          </a:p>
        </p:txBody>
      </p:sp>
      <p:cxnSp>
        <p:nvCxnSpPr>
          <p:cNvPr id="3" name="Straight Connector 2"/>
          <p:cNvCxnSpPr/>
          <p:nvPr/>
        </p:nvCxnSpPr>
        <p:spPr>
          <a:xfrm flipV="1">
            <a:off x="1009650" y="1657349"/>
            <a:ext cx="10267950" cy="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Title 1"/>
          <p:cNvSpPr txBox="1">
            <a:spLocks/>
          </p:cNvSpPr>
          <p:nvPr/>
        </p:nvSpPr>
        <p:spPr>
          <a:xfrm>
            <a:off x="1473419" y="2232133"/>
            <a:ext cx="9804181" cy="3353457"/>
          </a:xfrm>
          <a:prstGeom prst="rect">
            <a:avLst/>
          </a:prstGeom>
        </p:spPr>
        <p:txBody>
          <a:bodyP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marL="685800" indent="-685800" algn="l" rtl="0">
              <a:buFont typeface="Arial" pitchFamily="34" charset="0"/>
              <a:buChar char="•"/>
            </a:pPr>
            <a:r>
              <a:rPr lang="en-US" sz="4100" b="1" dirty="0" smtClean="0">
                <a:solidFill>
                  <a:prstClr val="black">
                    <a:lumMod val="65000"/>
                    <a:lumOff val="35000"/>
                  </a:prstClr>
                </a:solidFill>
              </a:rPr>
              <a:t>Resources</a:t>
            </a:r>
          </a:p>
          <a:p>
            <a:pPr marL="685800" indent="-685800" algn="l" rtl="0">
              <a:buFont typeface="Arial" pitchFamily="34" charset="0"/>
              <a:buChar char="•"/>
            </a:pPr>
            <a:r>
              <a:rPr lang="en-US" sz="4100" b="1" dirty="0" smtClean="0">
                <a:solidFill>
                  <a:prstClr val="black">
                    <a:lumMod val="65000"/>
                    <a:lumOff val="35000"/>
                  </a:prstClr>
                </a:solidFill>
              </a:rPr>
              <a:t>Trained Teachers</a:t>
            </a:r>
          </a:p>
          <a:p>
            <a:pPr marL="685800" indent="-685800" algn="l" rtl="0">
              <a:buFont typeface="Arial" pitchFamily="34" charset="0"/>
              <a:buChar char="•"/>
            </a:pPr>
            <a:r>
              <a:rPr lang="en-US" sz="4100" b="1" dirty="0" smtClean="0">
                <a:solidFill>
                  <a:prstClr val="black">
                    <a:lumMod val="65000"/>
                    <a:lumOff val="35000"/>
                  </a:prstClr>
                </a:solidFill>
              </a:rPr>
              <a:t>Support</a:t>
            </a:r>
          </a:p>
          <a:p>
            <a:pPr marL="685800" indent="-685800" algn="l" rtl="0">
              <a:buFont typeface="Arial" pitchFamily="34" charset="0"/>
              <a:buChar char="•"/>
            </a:pPr>
            <a:endParaRPr lang="en-US" sz="4800" b="1" dirty="0" smtClean="0">
              <a:solidFill>
                <a:prstClr val="black">
                  <a:lumMod val="65000"/>
                  <a:lumOff val="35000"/>
                </a:prstClr>
              </a:solidFill>
            </a:endParaRPr>
          </a:p>
          <a:p>
            <a:pPr marL="685800" indent="-685800" algn="l" rtl="0">
              <a:buFont typeface="Arial" pitchFamily="34" charset="0"/>
              <a:buChar char="•"/>
            </a:pPr>
            <a:endParaRPr lang="en-US" sz="4800" b="1" dirty="0" smtClean="0">
              <a:solidFill>
                <a:prstClr val="black">
                  <a:lumMod val="65000"/>
                  <a:lumOff val="35000"/>
                </a:prstClr>
              </a:solidFill>
            </a:endParaRPr>
          </a:p>
          <a:p>
            <a:pPr marL="685800" indent="-685800" algn="l" rtl="0">
              <a:buFont typeface="Arial" pitchFamily="34" charset="0"/>
              <a:buChar char="•"/>
            </a:pPr>
            <a:endParaRPr lang="en-US" sz="4800" b="1" dirty="0" smtClean="0">
              <a:solidFill>
                <a:prstClr val="black">
                  <a:lumMod val="65000"/>
                  <a:lumOff val="35000"/>
                </a:prstClr>
              </a:solidFill>
            </a:endParaRPr>
          </a:p>
          <a:p>
            <a:pPr marL="685800" indent="-685800" algn="l" rtl="0">
              <a:buFont typeface="Arial" pitchFamily="34" charset="0"/>
              <a:buChar char="•"/>
            </a:pPr>
            <a:endParaRPr lang="en-US" sz="4800" b="1" dirty="0">
              <a:solidFill>
                <a:prstClr val="black">
                  <a:lumMod val="65000"/>
                  <a:lumOff val="35000"/>
                </a:prstClr>
              </a:solidFill>
            </a:endParaRPr>
          </a:p>
        </p:txBody>
      </p:sp>
    </p:spTree>
    <p:extLst>
      <p:ext uri="{BB962C8B-B14F-4D97-AF65-F5344CB8AC3E}">
        <p14:creationId xmlns:p14="http://schemas.microsoft.com/office/powerpoint/2010/main" val="26328252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298" t="17241" r="16272" b="14655"/>
          <a:stretch/>
        </p:blipFill>
        <p:spPr bwMode="auto">
          <a:xfrm>
            <a:off x="0" y="0"/>
            <a:ext cx="1220684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30619" y="204952"/>
            <a:ext cx="3767959" cy="914400"/>
          </a:xfrm>
          <a:prstGeom prst="rect">
            <a:avLst/>
          </a:prstGeom>
          <a:gradFill flip="none" rotWithShape="1">
            <a:gsLst>
              <a:gs pos="0">
                <a:srgbClr val="E6E6E6"/>
              </a:gs>
              <a:gs pos="50000">
                <a:srgbClr val="EEEEEE"/>
              </a:gs>
              <a:gs pos="100000">
                <a:srgbClr val="EEEEEE"/>
              </a:gs>
            </a:gsLst>
            <a:lin ang="2700000" scaled="1"/>
            <a:tileRect/>
          </a:gradFill>
          <a:ln>
            <a:solidFill>
              <a:srgbClr val="EEEEEE"/>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600" dirty="0" smtClean="0">
                <a:solidFill>
                  <a:srgbClr val="C00000"/>
                </a:solidFill>
              </a:rPr>
              <a:t>Resources</a:t>
            </a:r>
            <a:endParaRPr lang="ar-BH" sz="6600" dirty="0">
              <a:solidFill>
                <a:srgbClr val="C00000"/>
              </a:solidFill>
            </a:endParaRPr>
          </a:p>
        </p:txBody>
      </p:sp>
    </p:spTree>
    <p:extLst>
      <p:ext uri="{BB962C8B-B14F-4D97-AF65-F5344CB8AC3E}">
        <p14:creationId xmlns:p14="http://schemas.microsoft.com/office/powerpoint/2010/main" val="14591866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540" t="17026" r="16515" b="15086"/>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94135" y="472965"/>
            <a:ext cx="6826471" cy="914400"/>
          </a:xfrm>
          <a:prstGeom prst="rect">
            <a:avLst/>
          </a:prstGeom>
          <a:gradFill flip="none" rotWithShape="1">
            <a:gsLst>
              <a:gs pos="0">
                <a:srgbClr val="E6E6E6"/>
              </a:gs>
              <a:gs pos="50000">
                <a:srgbClr val="EEEEEE"/>
              </a:gs>
              <a:gs pos="100000">
                <a:srgbClr val="EEEEEE"/>
              </a:gs>
            </a:gsLst>
            <a:lin ang="2700000" scaled="1"/>
            <a:tileRect/>
          </a:gradFill>
          <a:ln>
            <a:solidFill>
              <a:srgbClr val="EEEEEE"/>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600" dirty="0" smtClean="0">
                <a:solidFill>
                  <a:srgbClr val="C00000"/>
                </a:solidFill>
              </a:rPr>
              <a:t>Trained Teachers</a:t>
            </a:r>
            <a:endParaRPr lang="ar-BH" sz="6600" dirty="0">
              <a:solidFill>
                <a:srgbClr val="C00000"/>
              </a:solidFill>
            </a:endParaRPr>
          </a:p>
        </p:txBody>
      </p:sp>
    </p:spTree>
    <p:extLst>
      <p:ext uri="{BB962C8B-B14F-4D97-AF65-F5344CB8AC3E}">
        <p14:creationId xmlns:p14="http://schemas.microsoft.com/office/powerpoint/2010/main" val="4220467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419" t="24138" r="16030" b="7974"/>
          <a:stretch/>
        </p:blipFill>
        <p:spPr bwMode="auto">
          <a:xfrm>
            <a:off x="-1" y="0"/>
            <a:ext cx="1234440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88729" y="409903"/>
            <a:ext cx="3767959" cy="914400"/>
          </a:xfrm>
          <a:prstGeom prst="rect">
            <a:avLst/>
          </a:prstGeom>
          <a:gradFill flip="none" rotWithShape="1">
            <a:gsLst>
              <a:gs pos="0">
                <a:srgbClr val="E6E6E6"/>
              </a:gs>
              <a:gs pos="50000">
                <a:srgbClr val="EEEEEE"/>
              </a:gs>
              <a:gs pos="100000">
                <a:srgbClr val="EEEEEE"/>
              </a:gs>
            </a:gsLst>
            <a:lin ang="2700000" scaled="1"/>
            <a:tileRect/>
          </a:gradFill>
          <a:ln>
            <a:solidFill>
              <a:srgbClr val="EEEEEE"/>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600" dirty="0" smtClean="0">
                <a:solidFill>
                  <a:srgbClr val="C00000"/>
                </a:solidFill>
              </a:rPr>
              <a:t>Support</a:t>
            </a:r>
            <a:endParaRPr lang="ar-BH" sz="6600" dirty="0">
              <a:solidFill>
                <a:srgbClr val="C00000"/>
              </a:solidFill>
            </a:endParaRPr>
          </a:p>
        </p:txBody>
      </p:sp>
    </p:spTree>
    <p:extLst>
      <p:ext uri="{BB962C8B-B14F-4D97-AF65-F5344CB8AC3E}">
        <p14:creationId xmlns:p14="http://schemas.microsoft.com/office/powerpoint/2010/main" val="3107686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916</TotalTime>
  <Words>838</Words>
  <Application>Microsoft Office PowerPoint</Application>
  <PresentationFormat>Widescreen</PresentationFormat>
  <Paragraphs>113</Paragraphs>
  <Slides>35</Slides>
  <Notes>7</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Times New Roman</vt:lpstr>
      <vt:lpstr>Office Theme</vt:lpstr>
      <vt:lpstr>ICT and the learning principles of the Primary School Curriculum</vt:lpstr>
      <vt:lpstr>PowerPoint Presentation</vt:lpstr>
      <vt:lpstr>PowerPoint Presentation</vt:lpstr>
      <vt:lpstr>PowerPoint Presentation</vt:lpstr>
      <vt:lpstr>The expected outcome of primary education is to sets the child to :</vt:lpstr>
      <vt:lpstr>Teachers Role in the child development in Primary education:</vt:lpstr>
      <vt:lpstr>PowerPoint Presentation</vt:lpstr>
      <vt:lpstr>Importance of ICT in Primary education</vt:lpstr>
      <vt:lpstr>PowerPoint Presentation</vt:lpstr>
      <vt:lpstr>PowerPoint Presentation</vt:lpstr>
      <vt:lpstr>Aims of using ICT in elementary school is to enable the child in education to:</vt:lpstr>
      <vt:lpstr>PowerPoint Presentation</vt:lpstr>
      <vt:lpstr>Using ICT in teaching and learning may be approached in three ways:</vt:lpstr>
      <vt:lpstr>PowerPoint Presentation</vt:lpstr>
      <vt:lpstr>What are the ICT tools needed in the following case </vt:lpstr>
      <vt:lpstr>So, which of the following ways we are using to implement the approach?</vt:lpstr>
      <vt:lpstr>PowerPoint Presentation</vt:lpstr>
      <vt:lpstr>PowerPoint Presentation</vt:lpstr>
      <vt:lpstr>PowerPoint Presentation</vt:lpstr>
      <vt:lpstr>PowerPoint Presentation</vt:lpstr>
      <vt:lpstr>What are the ICT tools needed in the following case </vt:lpstr>
      <vt:lpstr>So, which of the following ways we are using to implement the approach?</vt:lpstr>
      <vt:lpstr>PowerPoint Presentation</vt:lpstr>
      <vt:lpstr>PowerPoint Presentation</vt:lpstr>
      <vt:lpstr>PowerPoint Presentation</vt:lpstr>
      <vt:lpstr>PowerPoint Presentation</vt:lpstr>
      <vt:lpstr>What are the ICT tools needed in the following case </vt:lpstr>
      <vt:lpstr>So, which of the following ways we are using to implement the approach?</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primary education is important?</dc:title>
  <dc:creator>libary</dc:creator>
  <cp:lastModifiedBy>Saraa</cp:lastModifiedBy>
  <cp:revision>126</cp:revision>
  <dcterms:created xsi:type="dcterms:W3CDTF">2019-03-11T04:26:39Z</dcterms:created>
  <dcterms:modified xsi:type="dcterms:W3CDTF">2019-05-14T07:03:06Z</dcterms:modified>
</cp:coreProperties>
</file>