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8"/>
  </p:notesMasterIdLst>
  <p:sldIdLst>
    <p:sldId id="256" r:id="rId2"/>
    <p:sldId id="259" r:id="rId3"/>
    <p:sldId id="278" r:id="rId4"/>
    <p:sldId id="261" r:id="rId5"/>
    <p:sldId id="266" r:id="rId6"/>
    <p:sldId id="265" r:id="rId7"/>
    <p:sldId id="268" r:id="rId8"/>
    <p:sldId id="267" r:id="rId9"/>
    <p:sldId id="269" r:id="rId10"/>
    <p:sldId id="272" r:id="rId11"/>
    <p:sldId id="271" r:id="rId12"/>
    <p:sldId id="273" r:id="rId13"/>
    <p:sldId id="277" r:id="rId14"/>
    <p:sldId id="276" r:id="rId15"/>
    <p:sldId id="275" r:id="rId16"/>
    <p:sldId id="274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6525"/>
    <a:srgbClr val="AC9160"/>
    <a:srgbClr val="A97263"/>
    <a:srgbClr val="5EEC3C"/>
    <a:srgbClr val="A40062"/>
    <a:srgbClr val="9EFF29"/>
    <a:srgbClr val="A4660C"/>
    <a:srgbClr val="952F69"/>
    <a:srgbClr val="FF856D"/>
    <a:srgbClr val="FF25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386" y="48"/>
      </p:cViewPr>
      <p:guideLst>
        <p:guide orient="horz" pos="1620"/>
        <p:guide pos="288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52705" cy="1527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D18E60-4300-4729-A0D7-6AB984C3922D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33E96-F078-4B3D-A8F4-F1AF21EBC3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300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3349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3349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3349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3349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3349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3349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3349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3349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3349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3349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3349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3349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3349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00323" y="1759973"/>
            <a:ext cx="7989723" cy="2192595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Master </a:t>
            </a:r>
            <a:r>
              <a:rPr lang="en-US" dirty="0"/>
              <a:t>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7199" y="5073459"/>
            <a:ext cx="7975483" cy="914388"/>
          </a:xfrm>
        </p:spPr>
        <p:txBody>
          <a:bodyPr>
            <a:normAutofit/>
          </a:bodyPr>
          <a:lstStyle>
            <a:lvl1pPr marL="0" indent="0" algn="r">
              <a:buNone/>
              <a:defRPr sz="2800" b="0" i="0">
                <a:solidFill>
                  <a:srgbClr val="AC916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</a:t>
            </a:r>
            <a:r>
              <a:rPr lang="en-US" dirty="0" smtClean="0"/>
              <a:t>Master </a:t>
            </a:r>
            <a:r>
              <a:rPr lang="en-US" dirty="0"/>
              <a:t>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590" y="299113"/>
            <a:ext cx="8246070" cy="1018035"/>
          </a:xfrm>
        </p:spPr>
        <p:txBody>
          <a:bodyPr>
            <a:normAutofit/>
          </a:bodyPr>
          <a:lstStyle>
            <a:lvl1pPr algn="r">
              <a:defRPr sz="3600" baseline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843" y="1543667"/>
            <a:ext cx="8246070" cy="4506812"/>
          </a:xfrm>
        </p:spPr>
        <p:txBody>
          <a:bodyPr/>
          <a:lstStyle>
            <a:lvl1pPr algn="l">
              <a:defRPr sz="2800">
                <a:solidFill>
                  <a:schemeClr val="tx1"/>
                </a:solidFill>
              </a:defRPr>
            </a:lvl1pPr>
            <a:lvl2pPr algn="l">
              <a:defRPr>
                <a:solidFill>
                  <a:schemeClr val="tx1"/>
                </a:solidFill>
              </a:defRPr>
            </a:lvl2pPr>
            <a:lvl3pPr algn="l">
              <a:defRPr>
                <a:solidFill>
                  <a:schemeClr val="tx1"/>
                </a:solidFill>
              </a:defRPr>
            </a:lvl3pPr>
            <a:lvl4pPr algn="l">
              <a:defRPr>
                <a:solidFill>
                  <a:schemeClr val="tx1"/>
                </a:solidFill>
              </a:defRPr>
            </a:lvl4pPr>
            <a:lvl5pPr algn="l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39072" y="601043"/>
            <a:ext cx="5847733" cy="967132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2D6525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39072" y="1619081"/>
            <a:ext cx="5847733" cy="4681415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698" y="313034"/>
            <a:ext cx="8093365" cy="1018033"/>
          </a:xfrm>
        </p:spPr>
        <p:txBody>
          <a:bodyPr>
            <a:normAutofit/>
          </a:bodyPr>
          <a:lstStyle>
            <a:lvl1pPr algn="r">
              <a:defRPr sz="3600" baseline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6879" y="2128713"/>
            <a:ext cx="4040188" cy="639763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2D652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879" y="2758577"/>
            <a:ext cx="4040188" cy="3035059"/>
          </a:xfrm>
        </p:spPr>
        <p:txBody>
          <a:bodyPr/>
          <a:lstStyle>
            <a:lvl1pPr algn="ctr">
              <a:defRPr sz="2400">
                <a:solidFill>
                  <a:schemeClr val="tx1"/>
                </a:solidFill>
              </a:defRPr>
            </a:lvl1pPr>
            <a:lvl2pPr algn="ctr">
              <a:defRPr sz="2000">
                <a:solidFill>
                  <a:schemeClr val="tx1"/>
                </a:solidFill>
              </a:defRPr>
            </a:lvl2pPr>
            <a:lvl3pPr algn="ctr">
              <a:defRPr sz="1800">
                <a:solidFill>
                  <a:schemeClr val="tx1"/>
                </a:solidFill>
              </a:defRPr>
            </a:lvl3pPr>
            <a:lvl4pPr algn="ctr">
              <a:defRPr sz="1600">
                <a:solidFill>
                  <a:schemeClr val="tx1"/>
                </a:solidFill>
              </a:defRPr>
            </a:lvl4pPr>
            <a:lvl5pPr algn="ctr"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7" y="2128713"/>
            <a:ext cx="4041775" cy="639763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2D652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7" y="2758577"/>
            <a:ext cx="4041775" cy="3035059"/>
          </a:xfrm>
        </p:spPr>
        <p:txBody>
          <a:bodyPr/>
          <a:lstStyle>
            <a:lvl1pPr algn="ctr">
              <a:defRPr sz="2400">
                <a:solidFill>
                  <a:schemeClr val="tx1"/>
                </a:solidFill>
              </a:defRPr>
            </a:lvl1pPr>
            <a:lvl2pPr algn="ctr">
              <a:defRPr sz="2000">
                <a:solidFill>
                  <a:schemeClr val="tx1"/>
                </a:solidFill>
              </a:defRPr>
            </a:lvl2pPr>
            <a:lvl3pPr algn="ctr">
              <a:defRPr sz="1800">
                <a:solidFill>
                  <a:schemeClr val="tx1"/>
                </a:solidFill>
              </a:defRPr>
            </a:lvl3pPr>
            <a:lvl4pPr algn="ctr">
              <a:defRPr sz="1600">
                <a:solidFill>
                  <a:schemeClr val="tx1"/>
                </a:solidFill>
              </a:defRPr>
            </a:lvl4pPr>
            <a:lvl5pPr algn="ctr"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8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8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E:\websites\free-power-point-templates\2012\logos.png">
            <a:extLst>
              <a:ext uri="{FF2B5EF4-FFF2-40B4-BE49-F238E27FC236}">
                <a16:creationId xmlns:a16="http://schemas.microsoft.com/office/drawing/2014/main" xmlns="" id="{08B89D22-1D6E-450B-881F-4D2A4C527F7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08475" y="3101622"/>
            <a:ext cx="1463784" cy="702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5/14/2019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1E867DF-3DCA-4725-94F0-F2B6BD747A82}"/>
              </a:ext>
            </a:extLst>
          </p:cNvPr>
          <p:cNvSpPr txBox="1"/>
          <p:nvPr userDrawn="1"/>
        </p:nvSpPr>
        <p:spPr>
          <a:xfrm>
            <a:off x="-9150" y="6951663"/>
            <a:ext cx="8389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This presentation uses a free template provided by FPPT.com</a:t>
            </a:r>
          </a:p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www.free-power-point-templates.com</a:t>
            </a:r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5" Type="http://schemas.openxmlformats.org/officeDocument/2006/relationships/slide" Target="slide7.xml"/><Relationship Id="rId4" Type="http://schemas.openxmlformats.org/officeDocument/2006/relationships/slide" Target="slide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slide" Target="slide5.xml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5" Type="http://schemas.openxmlformats.org/officeDocument/2006/relationships/slide" Target="slide7.xml"/><Relationship Id="rId4" Type="http://schemas.openxmlformats.org/officeDocument/2006/relationships/slide" Target="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5" Type="http://schemas.openxmlformats.org/officeDocument/2006/relationships/slide" Target="slide7.xml"/><Relationship Id="rId4" Type="http://schemas.openxmlformats.org/officeDocument/2006/relationships/slide" Target="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5" Type="http://schemas.openxmlformats.org/officeDocument/2006/relationships/slide" Target="slide7.xml"/><Relationship Id="rId4" Type="http://schemas.openxmlformats.org/officeDocument/2006/relationships/slide" Target="slide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slide" Target="slide5.xml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5" Type="http://schemas.openxmlformats.org/officeDocument/2006/relationships/slide" Target="slide7.xml"/><Relationship Id="rId10" Type="http://schemas.openxmlformats.org/officeDocument/2006/relationships/image" Target="../media/image12.jpeg"/><Relationship Id="rId4" Type="http://schemas.openxmlformats.org/officeDocument/2006/relationships/slide" Target="slide4.xml"/><Relationship Id="rId9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slide" Target="slide6.xml"/><Relationship Id="rId4" Type="http://schemas.openxmlformats.org/officeDocument/2006/relationships/slide" Target="slid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slide" Target="slide6.xml"/><Relationship Id="rId4" Type="http://schemas.openxmlformats.org/officeDocument/2006/relationships/slide" Target="slid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slide" Target="slide6.xml"/><Relationship Id="rId4" Type="http://schemas.openxmlformats.org/officeDocument/2006/relationships/slide" Target="slide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slide" Target="slide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slide" Target="slide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slide" Target="slide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slide" Target="slide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slide" Target="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89485">
            <a:off x="4954127" y="1983017"/>
            <a:ext cx="4032353" cy="1818967"/>
          </a:xfrm>
        </p:spPr>
        <p:txBody>
          <a:bodyPr>
            <a:noAutofit/>
          </a:bodyPr>
          <a:lstStyle/>
          <a:p>
            <a:r>
              <a:rPr lang="en-US" sz="2600" dirty="0" smtClean="0"/>
              <a:t>ICT and learning </a:t>
            </a:r>
            <a:br>
              <a:rPr lang="en-US" sz="2600" dirty="0" smtClean="0"/>
            </a:br>
            <a:r>
              <a:rPr lang="en-US" sz="2600" dirty="0" smtClean="0"/>
              <a:t>principles of the Primary</a:t>
            </a:r>
            <a:br>
              <a:rPr lang="en-US" sz="2600" dirty="0" smtClean="0"/>
            </a:br>
            <a:r>
              <a:rPr lang="en-US" sz="2600" dirty="0" smtClean="0"/>
              <a:t> School Curriculum</a:t>
            </a:r>
            <a:endParaRPr lang="en-US" sz="2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0607" y="5129598"/>
            <a:ext cx="8188953" cy="1018033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 smtClean="0"/>
              <a:t>Group #3 - Part </a:t>
            </a:r>
            <a:r>
              <a:rPr lang="en-US" b="1" dirty="0" smtClean="0"/>
              <a:t>2</a:t>
            </a:r>
          </a:p>
          <a:p>
            <a:r>
              <a:rPr lang="en-US" dirty="0" err="1" smtClean="0"/>
              <a:t>Asma</a:t>
            </a:r>
            <a:r>
              <a:rPr lang="en-US" dirty="0" smtClean="0"/>
              <a:t> </a:t>
            </a:r>
            <a:r>
              <a:rPr lang="en-US" dirty="0" err="1" smtClean="0"/>
              <a:t>Sowaileh</a:t>
            </a:r>
            <a:endParaRPr lang="en-US" dirty="0" smtClean="0"/>
          </a:p>
          <a:p>
            <a:r>
              <a:rPr lang="en-US" dirty="0" smtClean="0"/>
              <a:t>20171693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701233" y="325411"/>
            <a:ext cx="5847733" cy="967132"/>
          </a:xfrm>
        </p:spPr>
        <p:txBody>
          <a:bodyPr>
            <a:normAutofit/>
          </a:bodyPr>
          <a:lstStyle/>
          <a:p>
            <a:r>
              <a:rPr lang="en-US" sz="5300" dirty="0" smtClean="0"/>
              <a:t>Agenda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347180" y="1850653"/>
            <a:ext cx="6565978" cy="4506812"/>
          </a:xfrm>
        </p:spPr>
        <p:txBody>
          <a:bodyPr>
            <a:normAutofit/>
          </a:bodyPr>
          <a:lstStyle/>
          <a:p>
            <a:pPr marL="0" indent="0" algn="ctr">
              <a:buNone/>
              <a:defRPr sz="28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endParaRPr lang="en-US" sz="2400" dirty="0" smtClean="0"/>
          </a:p>
          <a:p>
            <a:pPr marL="457200" indent="-457200">
              <a:buFont typeface="+mj-lt"/>
              <a:buAutoNum type="arabicPeriod"/>
              <a:defRPr sz="28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2400" dirty="0" smtClean="0"/>
              <a:t>The </a:t>
            </a:r>
            <a:r>
              <a:rPr lang="en-US" sz="2400" dirty="0"/>
              <a:t>child’s sense of wonder and natural </a:t>
            </a:r>
            <a:r>
              <a:rPr lang="en-US" sz="2400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curiosity.</a:t>
            </a:r>
            <a:endParaRPr lang="en-US" sz="2400" b="1" dirty="0">
              <a:solidFill>
                <a:prstClr val="black">
                  <a:lumMod val="65000"/>
                  <a:lumOff val="35000"/>
                </a:prstClr>
              </a:solidFill>
            </a:endParaRPr>
          </a:p>
          <a:p>
            <a:pPr marL="457200" indent="-457200">
              <a:buFont typeface="+mj-lt"/>
              <a:buAutoNum type="arabicPeriod"/>
              <a:defRPr sz="28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2400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The </a:t>
            </a:r>
            <a:r>
              <a:rPr lang="en-US" sz="2400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child as an active agent in his or her </a:t>
            </a:r>
            <a:r>
              <a:rPr lang="en-US" sz="2400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learning.</a:t>
            </a:r>
          </a:p>
          <a:p>
            <a:pPr marL="457200" indent="-457200">
              <a:buFont typeface="+mj-lt"/>
              <a:buAutoNum type="arabicPeriod"/>
              <a:defRPr sz="28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2400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The </a:t>
            </a:r>
            <a:r>
              <a:rPr lang="en-US" sz="2400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developmental nature of </a:t>
            </a:r>
            <a:r>
              <a:rPr lang="en-US" sz="2400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learning.</a:t>
            </a:r>
            <a:endParaRPr lang="en-US" sz="2400" b="1" dirty="0">
              <a:solidFill>
                <a:prstClr val="black">
                  <a:lumMod val="65000"/>
                  <a:lumOff val="35000"/>
                </a:prstClr>
              </a:solidFill>
            </a:endParaRPr>
          </a:p>
          <a:p>
            <a:pPr marL="457200" indent="-457200">
              <a:buFont typeface="+mj-lt"/>
              <a:buAutoNum type="arabicPeriod"/>
              <a:defRPr sz="28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2400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The </a:t>
            </a:r>
            <a:r>
              <a:rPr lang="en-US" sz="2400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child’s knowledge and experience as a base for learning</a:t>
            </a:r>
            <a:r>
              <a:rPr lang="en-US" sz="2400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.</a:t>
            </a:r>
            <a:endParaRPr lang="en-US" sz="2600" dirty="0" smtClean="0"/>
          </a:p>
          <a:p>
            <a:endParaRPr lang="en-US" sz="2600" dirty="0"/>
          </a:p>
          <a:p>
            <a:endParaRPr lang="en-US" sz="2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633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/>
              <a:t>Activity</a:t>
            </a:r>
            <a:endParaRPr lang="en-US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223" y="1529812"/>
            <a:ext cx="3812648" cy="4506812"/>
          </a:xfrm>
        </p:spPr>
        <p:txBody>
          <a:bodyPr>
            <a:normAutofit fontScale="85000" lnSpcReduction="10000"/>
          </a:bodyPr>
          <a:lstStyle/>
          <a:p>
            <a:endParaRPr lang="en-US" sz="4800" dirty="0" smtClean="0">
              <a:solidFill>
                <a:srgbClr val="2D6525"/>
              </a:solidFill>
            </a:endParaRPr>
          </a:p>
          <a:p>
            <a:r>
              <a:rPr lang="en-US" sz="4800" dirty="0" smtClean="0">
                <a:solidFill>
                  <a:srgbClr val="2D6525"/>
                </a:solidFill>
              </a:rPr>
              <a:t>In the provided worksheet, Give an example for each of these principles.</a:t>
            </a:r>
          </a:p>
          <a:p>
            <a:endParaRPr lang="en-US" sz="4800" dirty="0" smtClean="0">
              <a:solidFill>
                <a:srgbClr val="2D6525"/>
              </a:solidFill>
            </a:endParaRPr>
          </a:p>
          <a:p>
            <a:pPr marL="0" indent="0">
              <a:buNone/>
            </a:pPr>
            <a:endParaRPr lang="en-US" sz="4800" dirty="0">
              <a:solidFill>
                <a:srgbClr val="2D6525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134416" y="1821172"/>
            <a:ext cx="5009584" cy="45068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  <a:defRPr sz="28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endParaRPr lang="en-US" sz="2400" b="1" dirty="0" smtClean="0">
              <a:solidFill>
                <a:prstClr val="black">
                  <a:lumMod val="65000"/>
                  <a:lumOff val="35000"/>
                </a:prstClr>
              </a:solidFill>
            </a:endParaRPr>
          </a:p>
          <a:p>
            <a:pPr marL="457200" indent="-457200">
              <a:buFont typeface="+mj-lt"/>
              <a:buAutoNum type="arabicPeriod"/>
              <a:defRPr sz="28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2400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The child’s sense of wonder and natural curiosity.</a:t>
            </a:r>
          </a:p>
          <a:p>
            <a:pPr marL="457200" indent="-457200">
              <a:buFont typeface="+mj-lt"/>
              <a:buAutoNum type="arabicPeriod"/>
              <a:defRPr sz="28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2400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The child as an active agent in his or her learning.</a:t>
            </a:r>
          </a:p>
          <a:p>
            <a:pPr marL="457200" indent="-457200">
              <a:buFont typeface="+mj-lt"/>
              <a:buAutoNum type="arabicPeriod"/>
              <a:defRPr sz="28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2400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The developmental nature of learning.</a:t>
            </a:r>
          </a:p>
          <a:p>
            <a:pPr marL="457200" indent="-457200">
              <a:buFont typeface="+mj-lt"/>
              <a:buAutoNum type="arabicPeriod"/>
              <a:defRPr sz="28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2400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The child’s knowledge and experience as a base for learning.</a:t>
            </a:r>
            <a:endParaRPr lang="en-US" sz="2600" b="1" dirty="0" smtClean="0">
              <a:solidFill>
                <a:prstClr val="black">
                  <a:lumMod val="65000"/>
                  <a:lumOff val="35000"/>
                </a:prstClr>
              </a:solidFill>
            </a:endParaRPr>
          </a:p>
          <a:p>
            <a:endParaRPr lang="en-US" sz="2600" dirty="0" smtClean="0"/>
          </a:p>
          <a:p>
            <a:endParaRPr lang="en-US" sz="26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618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15089"/>
            <a:ext cx="9144000" cy="13491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hlinkClick r:id="rId3" action="ppaction://hlinksldjump"/>
          </p:cNvPr>
          <p:cNvSpPr/>
          <p:nvPr/>
        </p:nvSpPr>
        <p:spPr>
          <a:xfrm>
            <a:off x="2286376" y="119887"/>
            <a:ext cx="2272128" cy="6349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400" dirty="0" smtClean="0">
                <a:solidFill>
                  <a:schemeClr val="bg1">
                    <a:lumMod val="75000"/>
                  </a:schemeClr>
                </a:solidFill>
              </a:rPr>
              <a:t>2. </a:t>
            </a:r>
            <a:r>
              <a:rPr lang="en-US" sz="1400" dirty="0">
                <a:solidFill>
                  <a:srgbClr val="BFBFBF"/>
                </a:solidFill>
              </a:rPr>
              <a:t>The child as an active agent in his or her learning.</a:t>
            </a:r>
          </a:p>
          <a:p>
            <a:pPr algn="ctr">
              <a:lnSpc>
                <a:spcPct val="90000"/>
              </a:lnSpc>
            </a:pPr>
            <a:endParaRPr lang="en-US" sz="1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-7" y="113281"/>
            <a:ext cx="2272128" cy="640333"/>
          </a:xfrm>
          <a:prstGeom prst="roundRect">
            <a:avLst/>
          </a:prstGeom>
          <a:solidFill>
            <a:srgbClr val="2D6525"/>
          </a:solidFill>
          <a:ln>
            <a:solidFill>
              <a:srgbClr val="2D6525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400" dirty="0"/>
              <a:t>1. The child’s sense of wonder and </a:t>
            </a:r>
            <a:r>
              <a:rPr lang="en-US" sz="1400" dirty="0" smtClean="0"/>
              <a:t>natural </a:t>
            </a:r>
            <a:r>
              <a:rPr lang="en-US" sz="1400" dirty="0" smtClean="0">
                <a:solidFill>
                  <a:schemeClr val="bg1"/>
                </a:solidFill>
              </a:rPr>
              <a:t>curiosity.</a:t>
            </a:r>
            <a:endParaRPr lang="en-US" sz="1400" b="1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6860634" y="128273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400" dirty="0" smtClean="0">
                <a:solidFill>
                  <a:srgbClr val="BFBFBF"/>
                </a:solidFill>
              </a:rPr>
              <a:t>4. </a:t>
            </a:r>
            <a:r>
              <a:rPr lang="en-US" sz="1400" dirty="0">
                <a:solidFill>
                  <a:srgbClr val="BFBFBF"/>
                </a:solidFill>
              </a:rPr>
              <a:t>The child’s knowledge and experience as a base for learning.</a:t>
            </a:r>
            <a:endParaRPr lang="ar-BH" sz="1400" dirty="0">
              <a:solidFill>
                <a:srgbClr val="BFBFBF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en-US" sz="1400" dirty="0" smtClean="0">
                <a:solidFill>
                  <a:srgbClr val="BFBFBF"/>
                </a:solidFill>
              </a:rPr>
              <a:t> </a:t>
            </a:r>
            <a:endParaRPr lang="en-US" sz="1400" dirty="0">
              <a:solidFill>
                <a:srgbClr val="BFBFBF"/>
              </a:solidFill>
            </a:endParaRPr>
          </a:p>
        </p:txBody>
      </p:sp>
      <p:sp>
        <p:nvSpPr>
          <p:cNvPr id="11" name="Rounded Rectangle 10">
            <a:hlinkClick r:id="rId6" action="ppaction://hlinksldjump"/>
          </p:cNvPr>
          <p:cNvSpPr/>
          <p:nvPr/>
        </p:nvSpPr>
        <p:spPr>
          <a:xfrm>
            <a:off x="4574259" y="121667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400" dirty="0" smtClean="0">
                <a:solidFill>
                  <a:srgbClr val="BFBFBF"/>
                </a:solidFill>
              </a:rPr>
              <a:t>3</a:t>
            </a:r>
            <a:r>
              <a:rPr lang="en-US" sz="1400" dirty="0">
                <a:solidFill>
                  <a:srgbClr val="BFBFBF"/>
                </a:solidFill>
              </a:rPr>
              <a:t>. The developmental nature of learning.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88174" y="1993103"/>
            <a:ext cx="346640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2D6525"/>
                </a:solidFill>
              </a:rPr>
              <a:t>Children’s natural sense of wonder at the complexity of the world is a </a:t>
            </a:r>
            <a:r>
              <a:rPr lang="en-US" sz="3200" b="1" u="sng" dirty="0" smtClean="0">
                <a:solidFill>
                  <a:srgbClr val="2D6525"/>
                </a:solidFill>
              </a:rPr>
              <a:t>powerful</a:t>
            </a:r>
            <a:r>
              <a:rPr lang="en-US" sz="3200" b="1" dirty="0" smtClean="0">
                <a:solidFill>
                  <a:srgbClr val="2D6525"/>
                </a:solidFill>
              </a:rPr>
              <a:t> </a:t>
            </a:r>
            <a:r>
              <a:rPr lang="en-US" sz="3200" b="1" u="sng" dirty="0" smtClean="0">
                <a:solidFill>
                  <a:srgbClr val="2D6525"/>
                </a:solidFill>
              </a:rPr>
              <a:t>motivation</a:t>
            </a:r>
            <a:r>
              <a:rPr lang="en-US" sz="3200" b="1" dirty="0" smtClean="0">
                <a:solidFill>
                  <a:srgbClr val="2D6525"/>
                </a:solidFill>
              </a:rPr>
              <a:t> for their learning.</a:t>
            </a:r>
            <a:endParaRPr lang="ar-BH" sz="3200" b="1" dirty="0">
              <a:solidFill>
                <a:srgbClr val="2D6525"/>
              </a:solidFill>
            </a:endParaRPr>
          </a:p>
        </p:txBody>
      </p:sp>
      <p:pic>
        <p:nvPicPr>
          <p:cNvPr id="13" name="Picture 2" descr="ÙØªÙØ¬Ø© Ø¨Ø­Ø« Ø§ÙØµÙØ± Ø¹Ù âªchildren curiosityâ¬â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3183" y="2396836"/>
            <a:ext cx="4723029" cy="314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7303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15089"/>
            <a:ext cx="9144000" cy="13491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hlinkClick r:id="rId3" action="ppaction://hlinksldjump"/>
          </p:cNvPr>
          <p:cNvSpPr/>
          <p:nvPr/>
        </p:nvSpPr>
        <p:spPr>
          <a:xfrm>
            <a:off x="2286376" y="119887"/>
            <a:ext cx="2272128" cy="6349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400" dirty="0" smtClean="0">
                <a:solidFill>
                  <a:schemeClr val="bg1">
                    <a:lumMod val="75000"/>
                  </a:schemeClr>
                </a:solidFill>
              </a:rPr>
              <a:t>2. </a:t>
            </a:r>
            <a:r>
              <a:rPr lang="en-US" sz="1400" dirty="0">
                <a:solidFill>
                  <a:srgbClr val="BFBFBF"/>
                </a:solidFill>
              </a:rPr>
              <a:t>The child as an active agent in his or her learning.</a:t>
            </a:r>
          </a:p>
          <a:p>
            <a:pPr algn="ctr">
              <a:lnSpc>
                <a:spcPct val="90000"/>
              </a:lnSpc>
            </a:pPr>
            <a:endParaRPr lang="en-US" sz="1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-7" y="113281"/>
            <a:ext cx="2272128" cy="640333"/>
          </a:xfrm>
          <a:prstGeom prst="roundRect">
            <a:avLst/>
          </a:prstGeom>
          <a:solidFill>
            <a:srgbClr val="2D6525"/>
          </a:solidFill>
          <a:ln>
            <a:solidFill>
              <a:srgbClr val="2D6525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400" dirty="0"/>
              <a:t>1. The child’s sense of wonder and </a:t>
            </a:r>
            <a:r>
              <a:rPr lang="en-US" sz="1400" dirty="0" smtClean="0"/>
              <a:t>natural </a:t>
            </a:r>
            <a:r>
              <a:rPr lang="en-US" sz="1400" dirty="0" smtClean="0">
                <a:solidFill>
                  <a:schemeClr val="bg1"/>
                </a:solidFill>
              </a:rPr>
              <a:t>curiosity.</a:t>
            </a:r>
            <a:endParaRPr lang="en-US" sz="1400" b="1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6860634" y="128273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400" dirty="0" smtClean="0">
                <a:solidFill>
                  <a:srgbClr val="BFBFBF"/>
                </a:solidFill>
              </a:rPr>
              <a:t>4. </a:t>
            </a:r>
            <a:r>
              <a:rPr lang="en-US" sz="1400" dirty="0">
                <a:solidFill>
                  <a:srgbClr val="BFBFBF"/>
                </a:solidFill>
              </a:rPr>
              <a:t>The child’s knowledge and experience as a base for learning.</a:t>
            </a:r>
            <a:endParaRPr lang="ar-BH" sz="1400" dirty="0">
              <a:solidFill>
                <a:srgbClr val="BFBFBF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en-US" sz="1400" dirty="0" smtClean="0">
                <a:solidFill>
                  <a:srgbClr val="BFBFBF"/>
                </a:solidFill>
              </a:rPr>
              <a:t> </a:t>
            </a:r>
            <a:endParaRPr lang="en-US" sz="1400" dirty="0">
              <a:solidFill>
                <a:srgbClr val="BFBFBF"/>
              </a:solidFill>
            </a:endParaRPr>
          </a:p>
        </p:txBody>
      </p:sp>
      <p:sp>
        <p:nvSpPr>
          <p:cNvPr id="11" name="Rounded Rectangle 10">
            <a:hlinkClick r:id="rId6" action="ppaction://hlinksldjump"/>
          </p:cNvPr>
          <p:cNvSpPr/>
          <p:nvPr/>
        </p:nvSpPr>
        <p:spPr>
          <a:xfrm>
            <a:off x="4574259" y="121667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400" dirty="0" smtClean="0">
                <a:solidFill>
                  <a:srgbClr val="BFBFBF"/>
                </a:solidFill>
              </a:rPr>
              <a:t>3</a:t>
            </a:r>
            <a:r>
              <a:rPr lang="en-US" sz="1400" dirty="0">
                <a:solidFill>
                  <a:srgbClr val="BFBFBF"/>
                </a:solidFill>
              </a:rPr>
              <a:t>. The developmental nature of learning. </a:t>
            </a: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360217" y="1213642"/>
            <a:ext cx="5195455" cy="4525963"/>
          </a:xfrm>
          <a:prstGeom prst="rect">
            <a:avLst/>
          </a:prstGeom>
        </p:spPr>
        <p:txBody>
          <a:bodyPr/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>
              <a:buNone/>
            </a:pPr>
            <a:r>
              <a:rPr lang="en-US" b="1" dirty="0" smtClean="0">
                <a:solidFill>
                  <a:srgbClr val="2D6525"/>
                </a:solidFill>
              </a:rPr>
              <a:t>Teaching and learning strategies using ICT</a:t>
            </a:r>
            <a:r>
              <a:rPr lang="en-US" dirty="0" smtClean="0">
                <a:solidFill>
                  <a:srgbClr val="2D6525"/>
                </a:solidFill>
              </a:rPr>
              <a:t>:</a:t>
            </a:r>
          </a:p>
          <a:p>
            <a:pPr algn="l" rtl="0"/>
            <a:r>
              <a:rPr lang="en-US" sz="2800" dirty="0" smtClean="0">
                <a:solidFill>
                  <a:srgbClr val="2D6525"/>
                </a:solidFill>
              </a:rPr>
              <a:t>Exploring </a:t>
            </a:r>
            <a:r>
              <a:rPr lang="en-US" sz="2800" dirty="0">
                <a:solidFill>
                  <a:srgbClr val="2D6525"/>
                </a:solidFill>
              </a:rPr>
              <a:t>and investigating using the WWW.</a:t>
            </a:r>
          </a:p>
          <a:p>
            <a:pPr lvl="1" algn="l" rtl="0"/>
            <a:r>
              <a:rPr lang="en-US" sz="2400" dirty="0">
                <a:solidFill>
                  <a:srgbClr val="2D6525"/>
                </a:solidFill>
              </a:rPr>
              <a:t> E.g. NASA site, the classroom of the future</a:t>
            </a:r>
            <a:r>
              <a:rPr lang="en-US" sz="2400" dirty="0" smtClean="0">
                <a:solidFill>
                  <a:srgbClr val="2D6525"/>
                </a:solidFill>
              </a:rPr>
              <a:t>.</a:t>
            </a:r>
          </a:p>
          <a:p>
            <a:pPr marL="457200" lvl="1" indent="0" algn="l" rtl="0">
              <a:buNone/>
            </a:pPr>
            <a:endParaRPr lang="ar-BH" sz="2400" dirty="0">
              <a:solidFill>
                <a:srgbClr val="2D6525"/>
              </a:solidFill>
            </a:endParaRPr>
          </a:p>
          <a:p>
            <a:pPr algn="l" rtl="0"/>
            <a:r>
              <a:rPr lang="en-US" sz="2800" dirty="0">
                <a:solidFill>
                  <a:srgbClr val="2D6525"/>
                </a:solidFill>
              </a:rPr>
              <a:t>Using content-free software.</a:t>
            </a:r>
          </a:p>
          <a:p>
            <a:pPr lvl="1" algn="l" rtl="0"/>
            <a:r>
              <a:rPr lang="en-US" sz="2400" dirty="0" smtClean="0">
                <a:solidFill>
                  <a:srgbClr val="2D6525"/>
                </a:solidFill>
              </a:rPr>
              <a:t>E.g. presentation of real-world phenomena such as global warming.</a:t>
            </a:r>
          </a:p>
          <a:p>
            <a:pPr marL="0" indent="0" algn="l" rtl="0">
              <a:buFont typeface="Arial" pitchFamily="34" charset="0"/>
              <a:buNone/>
            </a:pPr>
            <a:endParaRPr lang="en-US" sz="2800" dirty="0" smtClean="0">
              <a:solidFill>
                <a:srgbClr val="2D6525"/>
              </a:solidFill>
            </a:endParaRPr>
          </a:p>
        </p:txBody>
      </p:sp>
      <p:pic>
        <p:nvPicPr>
          <p:cNvPr id="16" name="Picture 2" descr="ÙØªÙØ¬Ø© Ø¨Ø­Ø« Ø§ÙØµÙØ± Ø¹Ù âªpowerpointâ¬â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8739" y="4758142"/>
            <a:ext cx="1036757" cy="981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 descr="ÙØªÙØ¬Ø© Ø¨Ø­Ø« Ø§ÙØµÙØ± Ø¹Ù âªwwwâ¬â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0323" y="1714324"/>
            <a:ext cx="2753591" cy="1762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9618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15089"/>
            <a:ext cx="9144000" cy="13491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hlinkClick r:id="rId3" action="ppaction://hlinksldjump"/>
          </p:cNvPr>
          <p:cNvSpPr/>
          <p:nvPr/>
        </p:nvSpPr>
        <p:spPr>
          <a:xfrm>
            <a:off x="0" y="105454"/>
            <a:ext cx="2272128" cy="6349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1. The child’s sense of wonder and natural curiosity.</a:t>
            </a:r>
          </a:p>
          <a:p>
            <a:pPr algn="ctr">
              <a:lnSpc>
                <a:spcPct val="90000"/>
              </a:lnSpc>
            </a:pPr>
            <a:endParaRPr lang="en-US" sz="1400" dirty="0">
              <a:solidFill>
                <a:srgbClr val="BFBFBF"/>
              </a:solidFill>
            </a:endParaRPr>
          </a:p>
          <a:p>
            <a:pPr algn="ctr">
              <a:lnSpc>
                <a:spcPct val="90000"/>
              </a:lnSpc>
            </a:pPr>
            <a:endParaRPr lang="en-US" sz="1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2285976" y="110257"/>
            <a:ext cx="2272128" cy="640333"/>
          </a:xfrm>
          <a:prstGeom prst="roundRect">
            <a:avLst/>
          </a:prstGeom>
          <a:solidFill>
            <a:srgbClr val="2D6525"/>
          </a:solidFill>
          <a:ln>
            <a:solidFill>
              <a:srgbClr val="2D6525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chemeClr val="bg1"/>
                </a:solidFill>
              </a:rPr>
              <a:t>2. The child as an active agent in his or her learning.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6860634" y="128273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400" dirty="0" smtClean="0">
                <a:solidFill>
                  <a:srgbClr val="BFBFBF"/>
                </a:solidFill>
              </a:rPr>
              <a:t>4. </a:t>
            </a:r>
            <a:r>
              <a:rPr lang="en-US" sz="1400" dirty="0">
                <a:solidFill>
                  <a:srgbClr val="BFBFBF"/>
                </a:solidFill>
              </a:rPr>
              <a:t>The child’s knowledge and experience as a base for learning.</a:t>
            </a:r>
            <a:endParaRPr lang="ar-BH" sz="1400" dirty="0">
              <a:solidFill>
                <a:srgbClr val="BFBFBF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en-US" sz="1400" dirty="0" smtClean="0">
                <a:solidFill>
                  <a:srgbClr val="BFBFBF"/>
                </a:solidFill>
              </a:rPr>
              <a:t> </a:t>
            </a:r>
            <a:endParaRPr lang="en-US" sz="1400" dirty="0">
              <a:solidFill>
                <a:srgbClr val="BFBFBF"/>
              </a:solidFill>
            </a:endParaRPr>
          </a:p>
        </p:txBody>
      </p:sp>
      <p:sp>
        <p:nvSpPr>
          <p:cNvPr id="11" name="Rounded Rectangle 10">
            <a:hlinkClick r:id="rId6" action="ppaction://hlinksldjump"/>
          </p:cNvPr>
          <p:cNvSpPr/>
          <p:nvPr/>
        </p:nvSpPr>
        <p:spPr>
          <a:xfrm>
            <a:off x="4574259" y="121667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400" dirty="0" smtClean="0">
                <a:solidFill>
                  <a:srgbClr val="BFBFBF"/>
                </a:solidFill>
              </a:rPr>
              <a:t>3</a:t>
            </a:r>
            <a:r>
              <a:rPr lang="en-US" sz="1400" dirty="0">
                <a:solidFill>
                  <a:srgbClr val="BFBFBF"/>
                </a:solidFill>
              </a:rPr>
              <a:t>. The developmental nature of learning.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47484" y="1604258"/>
            <a:ext cx="364928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rgbClr val="2D6525"/>
                </a:solidFill>
              </a:rPr>
              <a:t>Learning is an active process of </a:t>
            </a:r>
            <a:r>
              <a:rPr lang="en-US" sz="4000" b="1" u="sng" dirty="0" smtClean="0">
                <a:solidFill>
                  <a:srgbClr val="2D6525"/>
                </a:solidFill>
              </a:rPr>
              <a:t>constructing</a:t>
            </a:r>
            <a:r>
              <a:rPr lang="en-US" sz="4000" b="1" dirty="0" smtClean="0">
                <a:solidFill>
                  <a:srgbClr val="2D6525"/>
                </a:solidFill>
              </a:rPr>
              <a:t> knowledge, rather than simply acquiring knowledge.</a:t>
            </a:r>
            <a:endParaRPr lang="en-US" sz="4000" b="1" dirty="0">
              <a:solidFill>
                <a:srgbClr val="2D6525"/>
              </a:solidFill>
            </a:endParaRPr>
          </a:p>
        </p:txBody>
      </p:sp>
      <p:pic>
        <p:nvPicPr>
          <p:cNvPr id="17" name="Picture 16" descr="constructing_puzzle_head_400_clr_15563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096771" y="1464236"/>
            <a:ext cx="4857744" cy="485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544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15089"/>
            <a:ext cx="9144000" cy="13491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hlinkClick r:id="rId3" action="ppaction://hlinksldjump"/>
          </p:cNvPr>
          <p:cNvSpPr/>
          <p:nvPr/>
        </p:nvSpPr>
        <p:spPr>
          <a:xfrm>
            <a:off x="0" y="105454"/>
            <a:ext cx="2272128" cy="6349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1. The child’s sense of wonder and natural curiosity.</a:t>
            </a:r>
          </a:p>
          <a:p>
            <a:pPr algn="ctr">
              <a:lnSpc>
                <a:spcPct val="90000"/>
              </a:lnSpc>
            </a:pPr>
            <a:endParaRPr lang="en-US" sz="1400" dirty="0">
              <a:solidFill>
                <a:srgbClr val="BFBFBF"/>
              </a:solidFill>
            </a:endParaRPr>
          </a:p>
          <a:p>
            <a:pPr algn="ctr">
              <a:lnSpc>
                <a:spcPct val="90000"/>
              </a:lnSpc>
            </a:pPr>
            <a:endParaRPr lang="en-US" sz="1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2285976" y="110257"/>
            <a:ext cx="2272128" cy="640333"/>
          </a:xfrm>
          <a:prstGeom prst="roundRect">
            <a:avLst/>
          </a:prstGeom>
          <a:solidFill>
            <a:srgbClr val="2D6525"/>
          </a:solidFill>
          <a:ln>
            <a:solidFill>
              <a:srgbClr val="2D6525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chemeClr val="bg1"/>
                </a:solidFill>
              </a:rPr>
              <a:t>2. The child as an active agent in his or her learning.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6860634" y="128273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400" dirty="0" smtClean="0">
                <a:solidFill>
                  <a:srgbClr val="BFBFBF"/>
                </a:solidFill>
              </a:rPr>
              <a:t>4. </a:t>
            </a:r>
            <a:r>
              <a:rPr lang="en-US" sz="1400" dirty="0">
                <a:solidFill>
                  <a:srgbClr val="BFBFBF"/>
                </a:solidFill>
              </a:rPr>
              <a:t>The child’s knowledge and experience as a base for learning.</a:t>
            </a:r>
            <a:endParaRPr lang="ar-BH" sz="1400" dirty="0">
              <a:solidFill>
                <a:srgbClr val="BFBFBF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en-US" sz="1400" dirty="0" smtClean="0">
                <a:solidFill>
                  <a:srgbClr val="BFBFBF"/>
                </a:solidFill>
              </a:rPr>
              <a:t> </a:t>
            </a:r>
            <a:endParaRPr lang="en-US" sz="1400" dirty="0">
              <a:solidFill>
                <a:srgbClr val="BFBFBF"/>
              </a:solidFill>
            </a:endParaRPr>
          </a:p>
        </p:txBody>
      </p:sp>
      <p:sp>
        <p:nvSpPr>
          <p:cNvPr id="11" name="Rounded Rectangle 10">
            <a:hlinkClick r:id="rId6" action="ppaction://hlinksldjump"/>
          </p:cNvPr>
          <p:cNvSpPr/>
          <p:nvPr/>
        </p:nvSpPr>
        <p:spPr>
          <a:xfrm>
            <a:off x="4574259" y="121667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400" dirty="0" smtClean="0">
                <a:solidFill>
                  <a:srgbClr val="BFBFBF"/>
                </a:solidFill>
              </a:rPr>
              <a:t>3</a:t>
            </a:r>
            <a:r>
              <a:rPr lang="en-US" sz="1400" dirty="0">
                <a:solidFill>
                  <a:srgbClr val="BFBFBF"/>
                </a:solidFill>
              </a:rPr>
              <a:t>. The developmental nature of learning. 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74320" y="1081307"/>
            <a:ext cx="6749935" cy="31766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Arial" pitchFamily="34" charset="0"/>
              <a:buNone/>
            </a:pPr>
            <a:r>
              <a:rPr lang="en-US" b="1" dirty="0" smtClean="0">
                <a:solidFill>
                  <a:srgbClr val="2D6525"/>
                </a:solidFill>
              </a:rPr>
              <a:t>Teaching and learning strategies using ICT:</a:t>
            </a:r>
          </a:p>
          <a:p>
            <a:pPr algn="just"/>
            <a:r>
              <a:rPr lang="en-US" dirty="0" smtClean="0">
                <a:solidFill>
                  <a:srgbClr val="2D6525"/>
                </a:solidFill>
              </a:rPr>
              <a:t>Enable the child to : 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02998" y="2296998"/>
            <a:ext cx="1127760" cy="77724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Find </a:t>
            </a:r>
            <a:endParaRPr lang="en-US" b="1" dirty="0"/>
          </a:p>
        </p:txBody>
      </p:sp>
      <p:sp>
        <p:nvSpPr>
          <p:cNvPr id="13" name="Rounded Rectangle 12"/>
          <p:cNvSpPr/>
          <p:nvPr/>
        </p:nvSpPr>
        <p:spPr>
          <a:xfrm>
            <a:off x="2521527" y="2298384"/>
            <a:ext cx="1127760" cy="77724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Manage</a:t>
            </a:r>
            <a:endParaRPr lang="en-US" b="1" dirty="0"/>
          </a:p>
        </p:txBody>
      </p:sp>
      <p:sp>
        <p:nvSpPr>
          <p:cNvPr id="14" name="Rounded Rectangle 13"/>
          <p:cNvSpPr/>
          <p:nvPr/>
        </p:nvSpPr>
        <p:spPr>
          <a:xfrm>
            <a:off x="4724400" y="2298384"/>
            <a:ext cx="1127760" cy="77724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Evaluate </a:t>
            </a:r>
            <a:endParaRPr lang="en-US" b="1" dirty="0"/>
          </a:p>
        </p:txBody>
      </p:sp>
      <p:sp>
        <p:nvSpPr>
          <p:cNvPr id="15" name="Rounded Rectangle 14"/>
          <p:cNvSpPr/>
          <p:nvPr/>
        </p:nvSpPr>
        <p:spPr>
          <a:xfrm>
            <a:off x="6973404" y="2281027"/>
            <a:ext cx="1127760" cy="77724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Use </a:t>
            </a:r>
            <a:endParaRPr lang="en-US" b="1" dirty="0"/>
          </a:p>
        </p:txBody>
      </p:sp>
      <p:sp>
        <p:nvSpPr>
          <p:cNvPr id="16" name="Rectangle 15"/>
          <p:cNvSpPr/>
          <p:nvPr/>
        </p:nvSpPr>
        <p:spPr>
          <a:xfrm>
            <a:off x="2161309" y="4602729"/>
            <a:ext cx="512618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solidFill>
                  <a:srgbClr val="2D6525"/>
                </a:solidFill>
              </a:rPr>
              <a:t>By Providing access to a range of information resources.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37939" y="3550102"/>
            <a:ext cx="20726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2D6525"/>
                </a:solidFill>
              </a:rPr>
              <a:t>How?</a:t>
            </a:r>
          </a:p>
        </p:txBody>
      </p:sp>
    </p:spTree>
    <p:extLst>
      <p:ext uri="{BB962C8B-B14F-4D97-AF65-F5344CB8AC3E}">
        <p14:creationId xmlns:p14="http://schemas.microsoft.com/office/powerpoint/2010/main" val="1294496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15089"/>
            <a:ext cx="9144000" cy="13491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hlinkClick r:id="rId3" action="ppaction://hlinksldjump"/>
          </p:cNvPr>
          <p:cNvSpPr/>
          <p:nvPr/>
        </p:nvSpPr>
        <p:spPr>
          <a:xfrm>
            <a:off x="0" y="105454"/>
            <a:ext cx="2272128" cy="6349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1. The child’s sense of wonder and natural curiosity.</a:t>
            </a:r>
          </a:p>
          <a:p>
            <a:pPr algn="ctr">
              <a:lnSpc>
                <a:spcPct val="90000"/>
              </a:lnSpc>
            </a:pPr>
            <a:endParaRPr lang="en-US" sz="1400" dirty="0">
              <a:solidFill>
                <a:srgbClr val="BFBFBF"/>
              </a:solidFill>
            </a:endParaRPr>
          </a:p>
          <a:p>
            <a:pPr algn="ctr">
              <a:lnSpc>
                <a:spcPct val="90000"/>
              </a:lnSpc>
            </a:pPr>
            <a:endParaRPr lang="en-US" sz="1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2285976" y="110257"/>
            <a:ext cx="2272128" cy="640333"/>
          </a:xfrm>
          <a:prstGeom prst="roundRect">
            <a:avLst/>
          </a:prstGeom>
          <a:solidFill>
            <a:srgbClr val="2D6525"/>
          </a:solidFill>
          <a:ln>
            <a:solidFill>
              <a:srgbClr val="2D6525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chemeClr val="bg1"/>
                </a:solidFill>
              </a:rPr>
              <a:t>2. The child as an active agent in his or her learning.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6860634" y="128273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400" dirty="0" smtClean="0">
                <a:solidFill>
                  <a:srgbClr val="BFBFBF"/>
                </a:solidFill>
              </a:rPr>
              <a:t>4. </a:t>
            </a:r>
            <a:r>
              <a:rPr lang="en-US" sz="1400" dirty="0">
                <a:solidFill>
                  <a:srgbClr val="BFBFBF"/>
                </a:solidFill>
              </a:rPr>
              <a:t>The child’s knowledge and experience as a base for learning.</a:t>
            </a:r>
            <a:endParaRPr lang="ar-BH" sz="1400" dirty="0">
              <a:solidFill>
                <a:srgbClr val="BFBFBF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en-US" sz="1400" dirty="0" smtClean="0">
                <a:solidFill>
                  <a:srgbClr val="BFBFBF"/>
                </a:solidFill>
              </a:rPr>
              <a:t> </a:t>
            </a:r>
            <a:endParaRPr lang="en-US" sz="1400" dirty="0">
              <a:solidFill>
                <a:srgbClr val="BFBFBF"/>
              </a:solidFill>
            </a:endParaRPr>
          </a:p>
        </p:txBody>
      </p:sp>
      <p:sp>
        <p:nvSpPr>
          <p:cNvPr id="11" name="Rounded Rectangle 10">
            <a:hlinkClick r:id="rId6" action="ppaction://hlinksldjump"/>
          </p:cNvPr>
          <p:cNvSpPr/>
          <p:nvPr/>
        </p:nvSpPr>
        <p:spPr>
          <a:xfrm>
            <a:off x="4574259" y="121667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400" dirty="0" smtClean="0">
                <a:solidFill>
                  <a:srgbClr val="BFBFBF"/>
                </a:solidFill>
              </a:rPr>
              <a:t>3</a:t>
            </a:r>
            <a:r>
              <a:rPr lang="en-US" sz="1400" dirty="0">
                <a:solidFill>
                  <a:srgbClr val="BFBFBF"/>
                </a:solidFill>
              </a:rPr>
              <a:t>. The developmental nature of learning. 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95101" y="1239781"/>
            <a:ext cx="6453878" cy="5010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Arial" pitchFamily="34" charset="0"/>
              <a:buNone/>
            </a:pPr>
            <a:r>
              <a:rPr lang="en-US" sz="2400" b="1" dirty="0" smtClean="0">
                <a:solidFill>
                  <a:srgbClr val="2D6525"/>
                </a:solidFill>
              </a:rPr>
              <a:t>Additional uses of ICT to support this principle of learning include:</a:t>
            </a:r>
          </a:p>
          <a:p>
            <a:pPr algn="just"/>
            <a:r>
              <a:rPr lang="en-US" sz="2400" dirty="0" smtClean="0">
                <a:solidFill>
                  <a:srgbClr val="2D6525"/>
                </a:solidFill>
              </a:rPr>
              <a:t>Exploring Web Quests, and Learning quests.</a:t>
            </a:r>
          </a:p>
          <a:p>
            <a:pPr marL="0" indent="0" algn="just">
              <a:buNone/>
            </a:pPr>
            <a:endParaRPr lang="en-US" sz="2400" dirty="0" smtClean="0">
              <a:solidFill>
                <a:srgbClr val="2D6525"/>
              </a:solidFill>
            </a:endParaRPr>
          </a:p>
          <a:p>
            <a:pPr algn="just"/>
            <a:r>
              <a:rPr lang="en-US" sz="2400" dirty="0" smtClean="0">
                <a:solidFill>
                  <a:srgbClr val="2D6525"/>
                </a:solidFill>
              </a:rPr>
              <a:t>Using drawing and paint software to create and edit designs and patterns.</a:t>
            </a:r>
          </a:p>
          <a:p>
            <a:pPr marL="0" indent="0" algn="just">
              <a:buNone/>
            </a:pPr>
            <a:endParaRPr lang="en-US" sz="2400" dirty="0" smtClean="0">
              <a:solidFill>
                <a:srgbClr val="2D6525"/>
              </a:solidFill>
            </a:endParaRPr>
          </a:p>
          <a:p>
            <a:pPr algn="just"/>
            <a:r>
              <a:rPr lang="en-US" sz="2400" dirty="0" smtClean="0">
                <a:solidFill>
                  <a:srgbClr val="2D6525"/>
                </a:solidFill>
              </a:rPr>
              <a:t>Using digital cameras and digital video on field trips to capture images of events for project work, and for active engagement in the wider environment.</a:t>
            </a:r>
            <a:endParaRPr lang="en-US" sz="2400" dirty="0">
              <a:solidFill>
                <a:srgbClr val="2D6525"/>
              </a:solidFill>
            </a:endParaRPr>
          </a:p>
        </p:txBody>
      </p:sp>
      <p:pic>
        <p:nvPicPr>
          <p:cNvPr id="12" name="Picture 2" descr="Image result for web ques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03802" y="1775657"/>
            <a:ext cx="1868122" cy="918230"/>
          </a:xfrm>
          <a:prstGeom prst="rect">
            <a:avLst/>
          </a:prstGeom>
          <a:noFill/>
        </p:spPr>
      </p:pic>
      <p:pic>
        <p:nvPicPr>
          <p:cNvPr id="13" name="Picture 4" descr="Image result for microsoft paint logo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685350" y="3079115"/>
            <a:ext cx="1109345" cy="1094218"/>
          </a:xfrm>
          <a:prstGeom prst="rect">
            <a:avLst/>
          </a:prstGeom>
          <a:noFill/>
        </p:spPr>
      </p:pic>
      <p:pic>
        <p:nvPicPr>
          <p:cNvPr id="14" name="Picture 6" descr="Image result for gimp logo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794695" y="3047421"/>
            <a:ext cx="1157605" cy="1157605"/>
          </a:xfrm>
          <a:prstGeom prst="rect">
            <a:avLst/>
          </a:prstGeom>
          <a:noFill/>
        </p:spPr>
      </p:pic>
      <p:pic>
        <p:nvPicPr>
          <p:cNvPr id="15" name="Picture 10" descr="Image result for child camera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860634" y="4695841"/>
            <a:ext cx="2011290" cy="13408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79862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15089"/>
            <a:ext cx="9144000" cy="13491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hlinkClick r:id="rId3" action="ppaction://hlinksldjump"/>
          </p:cNvPr>
          <p:cNvSpPr/>
          <p:nvPr/>
        </p:nvSpPr>
        <p:spPr>
          <a:xfrm>
            <a:off x="0" y="105454"/>
            <a:ext cx="2272128" cy="6349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1. The child’s sense of wonder and natural curiosity.</a:t>
            </a:r>
          </a:p>
          <a:p>
            <a:pPr algn="ctr">
              <a:lnSpc>
                <a:spcPct val="90000"/>
              </a:lnSpc>
            </a:pPr>
            <a:endParaRPr lang="en-US" sz="1400" dirty="0">
              <a:solidFill>
                <a:srgbClr val="BFBFBF"/>
              </a:solidFill>
            </a:endParaRPr>
          </a:p>
          <a:p>
            <a:pPr algn="ctr">
              <a:lnSpc>
                <a:spcPct val="90000"/>
              </a:lnSpc>
            </a:pPr>
            <a:endParaRPr lang="en-US" sz="1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Rounded Rectangle 9">
            <a:hlinkClick r:id="rId4" action="ppaction://hlinksldjump"/>
          </p:cNvPr>
          <p:cNvSpPr/>
          <p:nvPr/>
        </p:nvSpPr>
        <p:spPr>
          <a:xfrm>
            <a:off x="6860634" y="128273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400" dirty="0" smtClean="0">
                <a:solidFill>
                  <a:srgbClr val="BFBFBF"/>
                </a:solidFill>
              </a:rPr>
              <a:t>4. </a:t>
            </a:r>
            <a:r>
              <a:rPr lang="en-US" sz="1400" dirty="0">
                <a:solidFill>
                  <a:srgbClr val="BFBFBF"/>
                </a:solidFill>
              </a:rPr>
              <a:t>The child’s knowledge and experience as a base for learning.</a:t>
            </a:r>
            <a:endParaRPr lang="ar-BH" sz="1400" dirty="0">
              <a:solidFill>
                <a:srgbClr val="BFBFBF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en-US" sz="1400" dirty="0" smtClean="0">
                <a:solidFill>
                  <a:srgbClr val="BFBFBF"/>
                </a:solidFill>
              </a:rPr>
              <a:t> </a:t>
            </a:r>
            <a:endParaRPr lang="en-US" sz="1400" dirty="0">
              <a:solidFill>
                <a:srgbClr val="BFBFBF"/>
              </a:solidFill>
            </a:endParaRPr>
          </a:p>
        </p:txBody>
      </p:sp>
      <p:sp>
        <p:nvSpPr>
          <p:cNvPr id="11" name="Rounded Rectangle 10">
            <a:hlinkClick r:id="rId5" action="ppaction://hlinksldjump"/>
          </p:cNvPr>
          <p:cNvSpPr/>
          <p:nvPr/>
        </p:nvSpPr>
        <p:spPr>
          <a:xfrm>
            <a:off x="4574259" y="121667"/>
            <a:ext cx="2272128" cy="640335"/>
          </a:xfrm>
          <a:prstGeom prst="roundRect">
            <a:avLst/>
          </a:prstGeom>
          <a:solidFill>
            <a:srgbClr val="2D6525"/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400" dirty="0" smtClean="0">
                <a:solidFill>
                  <a:schemeClr val="bg1"/>
                </a:solidFill>
              </a:rPr>
              <a:t>3</a:t>
            </a:r>
            <a:r>
              <a:rPr lang="en-US" sz="1400" dirty="0">
                <a:solidFill>
                  <a:schemeClr val="bg1"/>
                </a:solidFill>
              </a:rPr>
              <a:t>. The developmental nature of learning. </a:t>
            </a:r>
          </a:p>
        </p:txBody>
      </p:sp>
      <p:sp>
        <p:nvSpPr>
          <p:cNvPr id="8" name="Rounded Rectangle 7">
            <a:hlinkClick r:id="rId3" action="ppaction://hlinksldjump"/>
          </p:cNvPr>
          <p:cNvSpPr/>
          <p:nvPr/>
        </p:nvSpPr>
        <p:spPr>
          <a:xfrm>
            <a:off x="2272128" y="105454"/>
            <a:ext cx="2272128" cy="6349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2. The child as an active agent in his or her learning</a:t>
            </a:r>
            <a:r>
              <a:rPr lang="en-US" sz="1400" dirty="0" smtClean="0">
                <a:solidFill>
                  <a:srgbClr val="BFBFBF"/>
                </a:solidFill>
              </a:rPr>
              <a:t>.</a:t>
            </a:r>
            <a:endParaRPr lang="en-US" sz="1400" dirty="0">
              <a:solidFill>
                <a:srgbClr val="BFBFBF"/>
              </a:solidFill>
            </a:endParaRPr>
          </a:p>
          <a:p>
            <a:pPr algn="ctr">
              <a:lnSpc>
                <a:spcPct val="90000"/>
              </a:lnSpc>
            </a:pPr>
            <a:endParaRPr lang="en-US" sz="1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43278" y="1433574"/>
            <a:ext cx="3676650" cy="41605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3600" b="1" dirty="0" smtClean="0">
                <a:solidFill>
                  <a:srgbClr val="2D6525"/>
                </a:solidFill>
              </a:rPr>
              <a:t>Conceptual development is more of a </a:t>
            </a:r>
            <a:r>
              <a:rPr lang="en-US" sz="3600" b="1" u="sng" dirty="0" smtClean="0">
                <a:solidFill>
                  <a:srgbClr val="2D6525"/>
                </a:solidFill>
              </a:rPr>
              <a:t>cyclical</a:t>
            </a:r>
            <a:r>
              <a:rPr lang="en-US" sz="3600" b="1" dirty="0" smtClean="0">
                <a:solidFill>
                  <a:srgbClr val="2D6525"/>
                </a:solidFill>
              </a:rPr>
              <a:t> than a linear process for the child.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99085" y="1433574"/>
            <a:ext cx="343367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2D6525"/>
                </a:solidFill>
              </a:rPr>
              <a:t>The Primary School Curriculum recommends that children receive regular opportunities to </a:t>
            </a:r>
            <a:r>
              <a:rPr lang="en-US" sz="2800" b="1" u="sng" dirty="0" smtClean="0">
                <a:solidFill>
                  <a:srgbClr val="2D6525"/>
                </a:solidFill>
              </a:rPr>
              <a:t>revisit</a:t>
            </a:r>
            <a:r>
              <a:rPr lang="en-US" sz="2800" b="1" dirty="0" smtClean="0">
                <a:solidFill>
                  <a:srgbClr val="2D6525"/>
                </a:solidFill>
              </a:rPr>
              <a:t> concepts, information and skills that have already been acquired.</a:t>
            </a:r>
            <a:endParaRPr lang="ar-BH" sz="2800" b="1" dirty="0" smtClean="0">
              <a:solidFill>
                <a:srgbClr val="2D6525"/>
              </a:solidFill>
            </a:endParaRPr>
          </a:p>
        </p:txBody>
      </p:sp>
      <p:pic>
        <p:nvPicPr>
          <p:cNvPr id="14" name="Picture 2" descr="Image result for cyclical and linear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18504" y="3985818"/>
            <a:ext cx="2669343" cy="257108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35015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15089"/>
            <a:ext cx="9144000" cy="13491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hlinkClick r:id="rId3" action="ppaction://hlinksldjump"/>
          </p:cNvPr>
          <p:cNvSpPr/>
          <p:nvPr/>
        </p:nvSpPr>
        <p:spPr>
          <a:xfrm>
            <a:off x="0" y="105454"/>
            <a:ext cx="2272128" cy="6349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1. The child’s sense of wonder and natural curiosity.</a:t>
            </a:r>
          </a:p>
          <a:p>
            <a:pPr algn="ctr">
              <a:lnSpc>
                <a:spcPct val="90000"/>
              </a:lnSpc>
            </a:pPr>
            <a:endParaRPr lang="en-US" sz="1400" dirty="0">
              <a:solidFill>
                <a:srgbClr val="BFBFBF"/>
              </a:solidFill>
            </a:endParaRPr>
          </a:p>
          <a:p>
            <a:pPr algn="ctr">
              <a:lnSpc>
                <a:spcPct val="90000"/>
              </a:lnSpc>
            </a:pPr>
            <a:endParaRPr lang="en-US" sz="1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Rounded Rectangle 9">
            <a:hlinkClick r:id="rId4" action="ppaction://hlinksldjump"/>
          </p:cNvPr>
          <p:cNvSpPr/>
          <p:nvPr/>
        </p:nvSpPr>
        <p:spPr>
          <a:xfrm>
            <a:off x="6860634" y="128273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400" dirty="0" smtClean="0">
                <a:solidFill>
                  <a:srgbClr val="BFBFBF"/>
                </a:solidFill>
              </a:rPr>
              <a:t>4. </a:t>
            </a:r>
            <a:r>
              <a:rPr lang="en-US" sz="1400" dirty="0">
                <a:solidFill>
                  <a:srgbClr val="BFBFBF"/>
                </a:solidFill>
              </a:rPr>
              <a:t>The child’s knowledge and experience as a base for learning.</a:t>
            </a:r>
            <a:endParaRPr lang="ar-BH" sz="1400" dirty="0">
              <a:solidFill>
                <a:srgbClr val="BFBFBF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en-US" sz="1400" dirty="0" smtClean="0">
                <a:solidFill>
                  <a:srgbClr val="BFBFBF"/>
                </a:solidFill>
              </a:rPr>
              <a:t> </a:t>
            </a:r>
            <a:endParaRPr lang="en-US" sz="1400" dirty="0">
              <a:solidFill>
                <a:srgbClr val="BFBFBF"/>
              </a:solidFill>
            </a:endParaRPr>
          </a:p>
        </p:txBody>
      </p:sp>
      <p:sp>
        <p:nvSpPr>
          <p:cNvPr id="11" name="Rounded Rectangle 10">
            <a:hlinkClick r:id="rId5" action="ppaction://hlinksldjump"/>
          </p:cNvPr>
          <p:cNvSpPr/>
          <p:nvPr/>
        </p:nvSpPr>
        <p:spPr>
          <a:xfrm>
            <a:off x="4574259" y="121667"/>
            <a:ext cx="2272128" cy="640335"/>
          </a:xfrm>
          <a:prstGeom prst="roundRect">
            <a:avLst/>
          </a:prstGeom>
          <a:solidFill>
            <a:srgbClr val="2D6525"/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400" dirty="0" smtClean="0">
                <a:solidFill>
                  <a:schemeClr val="bg1"/>
                </a:solidFill>
              </a:rPr>
              <a:t>3</a:t>
            </a:r>
            <a:r>
              <a:rPr lang="en-US" sz="1400" dirty="0">
                <a:solidFill>
                  <a:schemeClr val="bg1"/>
                </a:solidFill>
              </a:rPr>
              <a:t>. The developmental nature of learning. </a:t>
            </a:r>
          </a:p>
        </p:txBody>
      </p:sp>
      <p:sp>
        <p:nvSpPr>
          <p:cNvPr id="8" name="Rounded Rectangle 7">
            <a:hlinkClick r:id="rId3" action="ppaction://hlinksldjump"/>
          </p:cNvPr>
          <p:cNvSpPr/>
          <p:nvPr/>
        </p:nvSpPr>
        <p:spPr>
          <a:xfrm>
            <a:off x="2272128" y="105454"/>
            <a:ext cx="2272128" cy="6349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2. The child as an active agent in his or her learning</a:t>
            </a:r>
            <a:r>
              <a:rPr lang="en-US" sz="1400" dirty="0" smtClean="0">
                <a:solidFill>
                  <a:srgbClr val="BFBFBF"/>
                </a:solidFill>
              </a:rPr>
              <a:t>.</a:t>
            </a:r>
            <a:endParaRPr lang="en-US" sz="1400" dirty="0">
              <a:solidFill>
                <a:srgbClr val="BFBFBF"/>
              </a:solidFill>
            </a:endParaRPr>
          </a:p>
          <a:p>
            <a:pPr algn="ctr">
              <a:lnSpc>
                <a:spcPct val="90000"/>
              </a:lnSpc>
            </a:pPr>
            <a:endParaRPr lang="en-US" sz="1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96982" y="1195705"/>
            <a:ext cx="8811491" cy="46987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en-US" b="1" dirty="0" smtClean="0">
                <a:solidFill>
                  <a:srgbClr val="2D6525"/>
                </a:solidFill>
              </a:rPr>
              <a:t>Uses of ICT to support this principle of learning include: </a:t>
            </a:r>
          </a:p>
          <a:p>
            <a:r>
              <a:rPr lang="en-US" dirty="0" smtClean="0">
                <a:solidFill>
                  <a:srgbClr val="2D6525"/>
                </a:solidFill>
              </a:rPr>
              <a:t>Create opportunities to revise concepts and skills embedded in game-like situations.</a:t>
            </a:r>
          </a:p>
          <a:p>
            <a:r>
              <a:rPr lang="en-US" dirty="0" smtClean="0">
                <a:solidFill>
                  <a:srgbClr val="2D6525"/>
                </a:solidFill>
              </a:rPr>
              <a:t>Provide Content-rich software, that offers tutorials, simulations, and practice problems, can be used effectively for the </a:t>
            </a:r>
            <a:r>
              <a:rPr lang="en-US" u="sng" dirty="0" smtClean="0">
                <a:solidFill>
                  <a:srgbClr val="2D6525"/>
                </a:solidFill>
              </a:rPr>
              <a:t>reinforcement</a:t>
            </a:r>
            <a:r>
              <a:rPr lang="en-US" dirty="0" smtClean="0">
                <a:solidFill>
                  <a:srgbClr val="2D6525"/>
                </a:solidFill>
              </a:rPr>
              <a:t> or the </a:t>
            </a:r>
            <a:r>
              <a:rPr lang="en-US" u="sng" dirty="0" smtClean="0">
                <a:solidFill>
                  <a:srgbClr val="2D6525"/>
                </a:solidFill>
              </a:rPr>
              <a:t>revision</a:t>
            </a:r>
            <a:r>
              <a:rPr lang="en-US" dirty="0" smtClean="0">
                <a:solidFill>
                  <a:srgbClr val="2D6525"/>
                </a:solidFill>
              </a:rPr>
              <a:t> of concepts.</a:t>
            </a:r>
            <a:endParaRPr lang="en-US" dirty="0">
              <a:solidFill>
                <a:srgbClr val="2D6525"/>
              </a:solidFill>
            </a:endParaRPr>
          </a:p>
        </p:txBody>
      </p:sp>
      <p:pic>
        <p:nvPicPr>
          <p:cNvPr id="12" name="Picture 2" descr="Image result for revis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89814" y="4529191"/>
            <a:ext cx="3425825" cy="192702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29096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15089"/>
            <a:ext cx="9144000" cy="13491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hlinkClick r:id="rId3" action="ppaction://hlinksldjump"/>
          </p:cNvPr>
          <p:cNvSpPr/>
          <p:nvPr/>
        </p:nvSpPr>
        <p:spPr>
          <a:xfrm>
            <a:off x="0" y="105454"/>
            <a:ext cx="2272128" cy="6349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1. The child’s sense of wonder and natural curiosity.</a:t>
            </a:r>
          </a:p>
          <a:p>
            <a:pPr algn="ctr">
              <a:lnSpc>
                <a:spcPct val="90000"/>
              </a:lnSpc>
            </a:pPr>
            <a:endParaRPr lang="en-US" sz="1400" dirty="0">
              <a:solidFill>
                <a:srgbClr val="BFBFBF"/>
              </a:solidFill>
            </a:endParaRPr>
          </a:p>
          <a:p>
            <a:pPr algn="ctr">
              <a:lnSpc>
                <a:spcPct val="90000"/>
              </a:lnSpc>
            </a:pPr>
            <a:endParaRPr lang="en-US" sz="1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Rounded Rectangle 9">
            <a:hlinkClick r:id="rId4" action="ppaction://hlinksldjump"/>
          </p:cNvPr>
          <p:cNvSpPr/>
          <p:nvPr/>
        </p:nvSpPr>
        <p:spPr>
          <a:xfrm>
            <a:off x="6860634" y="128273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400" dirty="0" smtClean="0">
                <a:solidFill>
                  <a:srgbClr val="BFBFBF"/>
                </a:solidFill>
              </a:rPr>
              <a:t>4. </a:t>
            </a:r>
            <a:r>
              <a:rPr lang="en-US" sz="1400" dirty="0">
                <a:solidFill>
                  <a:srgbClr val="BFBFBF"/>
                </a:solidFill>
              </a:rPr>
              <a:t>The child’s knowledge and experience as a base for learning.</a:t>
            </a:r>
            <a:endParaRPr lang="ar-BH" sz="1400" dirty="0">
              <a:solidFill>
                <a:srgbClr val="BFBFBF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en-US" sz="1400" dirty="0" smtClean="0">
                <a:solidFill>
                  <a:srgbClr val="BFBFBF"/>
                </a:solidFill>
              </a:rPr>
              <a:t> </a:t>
            </a:r>
            <a:endParaRPr lang="en-US" sz="1400" dirty="0">
              <a:solidFill>
                <a:srgbClr val="BFBFBF"/>
              </a:solidFill>
            </a:endParaRPr>
          </a:p>
        </p:txBody>
      </p:sp>
      <p:sp>
        <p:nvSpPr>
          <p:cNvPr id="11" name="Rounded Rectangle 10">
            <a:hlinkClick r:id="rId5" action="ppaction://hlinksldjump"/>
          </p:cNvPr>
          <p:cNvSpPr/>
          <p:nvPr/>
        </p:nvSpPr>
        <p:spPr>
          <a:xfrm>
            <a:off x="4574259" y="121667"/>
            <a:ext cx="2272128" cy="640335"/>
          </a:xfrm>
          <a:prstGeom prst="roundRect">
            <a:avLst/>
          </a:prstGeom>
          <a:solidFill>
            <a:srgbClr val="2D6525"/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400" dirty="0" smtClean="0">
                <a:solidFill>
                  <a:schemeClr val="bg1"/>
                </a:solidFill>
              </a:rPr>
              <a:t>3</a:t>
            </a:r>
            <a:r>
              <a:rPr lang="en-US" sz="1400" dirty="0">
                <a:solidFill>
                  <a:schemeClr val="bg1"/>
                </a:solidFill>
              </a:rPr>
              <a:t>. The developmental nature of learning. </a:t>
            </a:r>
          </a:p>
        </p:txBody>
      </p:sp>
      <p:sp>
        <p:nvSpPr>
          <p:cNvPr id="8" name="Rounded Rectangle 7">
            <a:hlinkClick r:id="rId3" action="ppaction://hlinksldjump"/>
          </p:cNvPr>
          <p:cNvSpPr/>
          <p:nvPr/>
        </p:nvSpPr>
        <p:spPr>
          <a:xfrm>
            <a:off x="2272128" y="105454"/>
            <a:ext cx="2272128" cy="6349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2. The child as an active agent in his or her learning</a:t>
            </a:r>
            <a:r>
              <a:rPr lang="en-US" sz="1400" dirty="0" smtClean="0">
                <a:solidFill>
                  <a:srgbClr val="BFBFBF"/>
                </a:solidFill>
              </a:rPr>
              <a:t>.</a:t>
            </a:r>
            <a:endParaRPr lang="en-US" sz="1400" dirty="0">
              <a:solidFill>
                <a:srgbClr val="BFBFBF"/>
              </a:solidFill>
            </a:endParaRPr>
          </a:p>
          <a:p>
            <a:pPr algn="ctr">
              <a:lnSpc>
                <a:spcPct val="90000"/>
              </a:lnSpc>
            </a:pPr>
            <a:endParaRPr lang="en-US" sz="1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8592" y="1131979"/>
            <a:ext cx="53533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3200" dirty="0" smtClean="0">
                <a:solidFill>
                  <a:srgbClr val="2D6525"/>
                </a:solidFill>
              </a:rPr>
              <a:t> Children can use ICTs at different levels, dependent on their stage of development.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28600" y="3111818"/>
            <a:ext cx="536863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2D6525"/>
                </a:solidFill>
              </a:rPr>
              <a:t>E.g. In the infant classes, children may use presentation software to create language experience charts.</a:t>
            </a:r>
          </a:p>
          <a:p>
            <a:endParaRPr lang="en-US" sz="2000" dirty="0" smtClean="0">
              <a:solidFill>
                <a:srgbClr val="2D6525"/>
              </a:solidFill>
            </a:endParaRPr>
          </a:p>
          <a:p>
            <a:r>
              <a:rPr lang="en-US" sz="2000" dirty="0" smtClean="0">
                <a:solidFill>
                  <a:srgbClr val="2D6525"/>
                </a:solidFill>
              </a:rPr>
              <a:t> Later, in the senior classes, they will use this same software to create complex presentations using text, audio, video, and images to create and display their projects.</a:t>
            </a:r>
          </a:p>
        </p:txBody>
      </p:sp>
      <p:pic>
        <p:nvPicPr>
          <p:cNvPr id="13" name="Picture 2" descr="Image result for kids presenting powerpoin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71988" y="2632364"/>
            <a:ext cx="3257794" cy="245394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1670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15089"/>
            <a:ext cx="9144000" cy="13491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hlinkClick r:id="rId3" action="ppaction://hlinksldjump"/>
          </p:cNvPr>
          <p:cNvSpPr/>
          <p:nvPr/>
        </p:nvSpPr>
        <p:spPr>
          <a:xfrm>
            <a:off x="0" y="105454"/>
            <a:ext cx="2272128" cy="6349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1. The child’s sense of wonder and natural curiosity.</a:t>
            </a:r>
          </a:p>
          <a:p>
            <a:pPr algn="ctr">
              <a:lnSpc>
                <a:spcPct val="90000"/>
              </a:lnSpc>
            </a:pPr>
            <a:endParaRPr lang="en-US" sz="1400" dirty="0">
              <a:solidFill>
                <a:srgbClr val="BFBFBF"/>
              </a:solidFill>
            </a:endParaRPr>
          </a:p>
          <a:p>
            <a:pPr algn="ctr">
              <a:lnSpc>
                <a:spcPct val="90000"/>
              </a:lnSpc>
            </a:pPr>
            <a:endParaRPr lang="en-US" sz="1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Rounded Rectangle 9">
            <a:hlinkClick r:id="rId4" action="ppaction://hlinksldjump"/>
          </p:cNvPr>
          <p:cNvSpPr/>
          <p:nvPr/>
        </p:nvSpPr>
        <p:spPr>
          <a:xfrm>
            <a:off x="6860634" y="128273"/>
            <a:ext cx="2272128" cy="640335"/>
          </a:xfrm>
          <a:prstGeom prst="roundRect">
            <a:avLst/>
          </a:prstGeom>
          <a:solidFill>
            <a:srgbClr val="2D6525"/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400" dirty="0" smtClean="0">
                <a:solidFill>
                  <a:schemeClr val="bg1"/>
                </a:solidFill>
              </a:rPr>
              <a:t>4. </a:t>
            </a:r>
            <a:r>
              <a:rPr lang="en-US" sz="1400" dirty="0">
                <a:solidFill>
                  <a:schemeClr val="bg1"/>
                </a:solidFill>
              </a:rPr>
              <a:t>The child’s knowledge and experience as a base for learning.</a:t>
            </a:r>
            <a:endParaRPr lang="ar-BH" sz="1400" dirty="0">
              <a:solidFill>
                <a:schemeClr val="bg1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en-US" sz="1400" dirty="0" smtClean="0">
                <a:solidFill>
                  <a:srgbClr val="BFBFBF"/>
                </a:solidFill>
              </a:rPr>
              <a:t> </a:t>
            </a:r>
            <a:endParaRPr lang="en-US" sz="1400" dirty="0">
              <a:solidFill>
                <a:srgbClr val="BFBFBF"/>
              </a:solidFill>
            </a:endParaRPr>
          </a:p>
        </p:txBody>
      </p:sp>
      <p:sp>
        <p:nvSpPr>
          <p:cNvPr id="8" name="Rounded Rectangle 7">
            <a:hlinkClick r:id="rId3" action="ppaction://hlinksldjump"/>
          </p:cNvPr>
          <p:cNvSpPr/>
          <p:nvPr/>
        </p:nvSpPr>
        <p:spPr>
          <a:xfrm>
            <a:off x="2272128" y="105454"/>
            <a:ext cx="2272128" cy="6349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2. The child as an active agent in his or her learning</a:t>
            </a:r>
            <a:r>
              <a:rPr lang="en-US" sz="1400" dirty="0" smtClean="0">
                <a:solidFill>
                  <a:srgbClr val="BFBFBF"/>
                </a:solidFill>
              </a:rPr>
              <a:t>.</a:t>
            </a:r>
            <a:endParaRPr lang="en-US" sz="1400" dirty="0">
              <a:solidFill>
                <a:srgbClr val="BFBFBF"/>
              </a:solidFill>
            </a:endParaRPr>
          </a:p>
          <a:p>
            <a:pPr algn="ctr">
              <a:lnSpc>
                <a:spcPct val="90000"/>
              </a:lnSpc>
            </a:pPr>
            <a:endParaRPr lang="en-US" sz="1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4572000" y="100071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3. The developmental nature of learning. 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264622" y="1093123"/>
            <a:ext cx="4487487" cy="486433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3600" b="1" dirty="0" smtClean="0">
                <a:solidFill>
                  <a:srgbClr val="2D6525"/>
                </a:solidFill>
              </a:rPr>
              <a:t>It is a fundamental principle of the Primary School Curriculum that children’s </a:t>
            </a:r>
            <a:r>
              <a:rPr lang="en-US" sz="3600" b="1" u="sng" dirty="0" smtClean="0">
                <a:solidFill>
                  <a:srgbClr val="2D6525"/>
                </a:solidFill>
              </a:rPr>
              <a:t>existing knowledge </a:t>
            </a:r>
            <a:r>
              <a:rPr lang="en-US" sz="3600" b="1" dirty="0" smtClean="0">
                <a:solidFill>
                  <a:srgbClr val="2D6525"/>
                </a:solidFill>
              </a:rPr>
              <a:t>and </a:t>
            </a:r>
            <a:r>
              <a:rPr lang="en-US" sz="3600" b="1" u="sng" dirty="0" smtClean="0">
                <a:solidFill>
                  <a:srgbClr val="2D6525"/>
                </a:solidFill>
              </a:rPr>
              <a:t>experience</a:t>
            </a:r>
            <a:r>
              <a:rPr lang="en-US" sz="3600" b="1" dirty="0" smtClean="0">
                <a:solidFill>
                  <a:srgbClr val="2D6525"/>
                </a:solidFill>
              </a:rPr>
              <a:t> should be the </a:t>
            </a:r>
            <a:r>
              <a:rPr lang="en-US" sz="3600" b="1" u="sng" dirty="0" smtClean="0">
                <a:solidFill>
                  <a:srgbClr val="2D6525"/>
                </a:solidFill>
              </a:rPr>
              <a:t>starting point</a:t>
            </a:r>
            <a:r>
              <a:rPr lang="en-US" sz="3600" b="1" dirty="0" smtClean="0">
                <a:solidFill>
                  <a:srgbClr val="2D6525"/>
                </a:solidFill>
              </a:rPr>
              <a:t> for acquiring new understanding.</a:t>
            </a:r>
          </a:p>
        </p:txBody>
      </p:sp>
      <p:pic>
        <p:nvPicPr>
          <p:cNvPr id="13" name="Picture 4" descr="Related imag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79124" y="2272145"/>
            <a:ext cx="3930007" cy="313414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56652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15089"/>
            <a:ext cx="9144000" cy="13491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hlinkClick r:id="rId3" action="ppaction://hlinksldjump"/>
          </p:cNvPr>
          <p:cNvSpPr/>
          <p:nvPr/>
        </p:nvSpPr>
        <p:spPr>
          <a:xfrm>
            <a:off x="0" y="105454"/>
            <a:ext cx="2272128" cy="6349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1. The child’s sense of wonder and natural curiosity.</a:t>
            </a:r>
          </a:p>
          <a:p>
            <a:pPr algn="ctr">
              <a:lnSpc>
                <a:spcPct val="90000"/>
              </a:lnSpc>
            </a:pPr>
            <a:endParaRPr lang="en-US" sz="1400" dirty="0">
              <a:solidFill>
                <a:srgbClr val="BFBFBF"/>
              </a:solidFill>
            </a:endParaRPr>
          </a:p>
          <a:p>
            <a:pPr algn="ctr">
              <a:lnSpc>
                <a:spcPct val="90000"/>
              </a:lnSpc>
            </a:pPr>
            <a:endParaRPr lang="en-US" sz="1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Rounded Rectangle 9">
            <a:hlinkClick r:id="rId4" action="ppaction://hlinksldjump"/>
          </p:cNvPr>
          <p:cNvSpPr/>
          <p:nvPr/>
        </p:nvSpPr>
        <p:spPr>
          <a:xfrm>
            <a:off x="6860634" y="128273"/>
            <a:ext cx="2272128" cy="640335"/>
          </a:xfrm>
          <a:prstGeom prst="roundRect">
            <a:avLst/>
          </a:prstGeom>
          <a:solidFill>
            <a:srgbClr val="2D6525"/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400" dirty="0" smtClean="0">
                <a:solidFill>
                  <a:schemeClr val="bg1"/>
                </a:solidFill>
              </a:rPr>
              <a:t>4. </a:t>
            </a:r>
            <a:r>
              <a:rPr lang="en-US" sz="1400" dirty="0">
                <a:solidFill>
                  <a:schemeClr val="bg1"/>
                </a:solidFill>
              </a:rPr>
              <a:t>The child’s knowledge and experience as a base for learning.</a:t>
            </a:r>
            <a:endParaRPr lang="ar-BH" sz="1400" dirty="0">
              <a:solidFill>
                <a:schemeClr val="bg1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en-US" sz="1400" dirty="0" smtClean="0">
                <a:solidFill>
                  <a:srgbClr val="BFBFBF"/>
                </a:solidFill>
              </a:rPr>
              <a:t> </a:t>
            </a:r>
            <a:endParaRPr lang="en-US" sz="1400" dirty="0">
              <a:solidFill>
                <a:srgbClr val="BFBFBF"/>
              </a:solidFill>
            </a:endParaRPr>
          </a:p>
        </p:txBody>
      </p:sp>
      <p:sp>
        <p:nvSpPr>
          <p:cNvPr id="8" name="Rounded Rectangle 7">
            <a:hlinkClick r:id="rId3" action="ppaction://hlinksldjump"/>
          </p:cNvPr>
          <p:cNvSpPr/>
          <p:nvPr/>
        </p:nvSpPr>
        <p:spPr>
          <a:xfrm>
            <a:off x="2272128" y="105454"/>
            <a:ext cx="2272128" cy="6349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2. The child as an active agent in his or her learning</a:t>
            </a:r>
            <a:r>
              <a:rPr lang="en-US" sz="1400" dirty="0" smtClean="0">
                <a:solidFill>
                  <a:srgbClr val="BFBFBF"/>
                </a:solidFill>
              </a:rPr>
              <a:t>.</a:t>
            </a:r>
            <a:endParaRPr lang="en-US" sz="1400" dirty="0">
              <a:solidFill>
                <a:srgbClr val="BFBFBF"/>
              </a:solidFill>
            </a:endParaRPr>
          </a:p>
          <a:p>
            <a:pPr algn="ctr">
              <a:lnSpc>
                <a:spcPct val="90000"/>
              </a:lnSpc>
            </a:pPr>
            <a:endParaRPr lang="en-US" sz="1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4572000" y="100071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3. The developmental nature of learning.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7953" y="1464236"/>
            <a:ext cx="8308094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2D6525"/>
                </a:solidFill>
              </a:rPr>
              <a:t>Uses of ICT to support this principle of learning include: 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>
                <a:solidFill>
                  <a:srgbClr val="2D6525"/>
                </a:solidFill>
              </a:rPr>
              <a:t> Create an opportunity to select learning experiences that begin with each child’s knowledge and experience.</a:t>
            </a:r>
          </a:p>
          <a:p>
            <a:endParaRPr lang="en-US" b="1" dirty="0" smtClean="0">
              <a:solidFill>
                <a:srgbClr val="2D6525"/>
              </a:solidFill>
            </a:endParaRPr>
          </a:p>
        </p:txBody>
      </p:sp>
      <p:pic>
        <p:nvPicPr>
          <p:cNvPr id="12" name="Picture 11" descr="21184999-group-elementary-school-students-in-computer-clas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937155" y="4295780"/>
            <a:ext cx="3380517" cy="2251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809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15089"/>
            <a:ext cx="9144000" cy="13491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hlinkClick r:id="rId3" action="ppaction://hlinksldjump"/>
          </p:cNvPr>
          <p:cNvSpPr/>
          <p:nvPr/>
        </p:nvSpPr>
        <p:spPr>
          <a:xfrm>
            <a:off x="0" y="105454"/>
            <a:ext cx="2272128" cy="6349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1. The child’s sense of wonder and natural curiosity.</a:t>
            </a:r>
          </a:p>
          <a:p>
            <a:pPr algn="ctr">
              <a:lnSpc>
                <a:spcPct val="90000"/>
              </a:lnSpc>
            </a:pPr>
            <a:endParaRPr lang="en-US" sz="1400" dirty="0">
              <a:solidFill>
                <a:srgbClr val="BFBFBF"/>
              </a:solidFill>
            </a:endParaRPr>
          </a:p>
          <a:p>
            <a:pPr algn="ctr">
              <a:lnSpc>
                <a:spcPct val="90000"/>
              </a:lnSpc>
            </a:pPr>
            <a:endParaRPr lang="en-US" sz="1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Rounded Rectangle 9">
            <a:hlinkClick r:id="rId4" action="ppaction://hlinksldjump"/>
          </p:cNvPr>
          <p:cNvSpPr/>
          <p:nvPr/>
        </p:nvSpPr>
        <p:spPr>
          <a:xfrm>
            <a:off x="6860634" y="128273"/>
            <a:ext cx="2272128" cy="640335"/>
          </a:xfrm>
          <a:prstGeom prst="roundRect">
            <a:avLst/>
          </a:prstGeom>
          <a:solidFill>
            <a:srgbClr val="2D6525"/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400" dirty="0" smtClean="0">
                <a:solidFill>
                  <a:schemeClr val="bg1"/>
                </a:solidFill>
              </a:rPr>
              <a:t>4. </a:t>
            </a:r>
            <a:r>
              <a:rPr lang="en-US" sz="1400" dirty="0">
                <a:solidFill>
                  <a:schemeClr val="bg1"/>
                </a:solidFill>
              </a:rPr>
              <a:t>The child’s knowledge and experience as a base for learning.</a:t>
            </a:r>
            <a:endParaRPr lang="ar-BH" sz="1400" dirty="0">
              <a:solidFill>
                <a:schemeClr val="bg1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en-US" sz="1400" dirty="0" smtClean="0">
                <a:solidFill>
                  <a:srgbClr val="BFBFBF"/>
                </a:solidFill>
              </a:rPr>
              <a:t> </a:t>
            </a:r>
            <a:endParaRPr lang="en-US" sz="1400" dirty="0">
              <a:solidFill>
                <a:srgbClr val="BFBFBF"/>
              </a:solidFill>
            </a:endParaRPr>
          </a:p>
        </p:txBody>
      </p:sp>
      <p:sp>
        <p:nvSpPr>
          <p:cNvPr id="8" name="Rounded Rectangle 7">
            <a:hlinkClick r:id="rId3" action="ppaction://hlinksldjump"/>
          </p:cNvPr>
          <p:cNvSpPr/>
          <p:nvPr/>
        </p:nvSpPr>
        <p:spPr>
          <a:xfrm>
            <a:off x="2272128" y="105454"/>
            <a:ext cx="2272128" cy="6349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2. The child as an active agent in his or her learning</a:t>
            </a:r>
            <a:r>
              <a:rPr lang="en-US" sz="1400" dirty="0" smtClean="0">
                <a:solidFill>
                  <a:srgbClr val="BFBFBF"/>
                </a:solidFill>
              </a:rPr>
              <a:t>.</a:t>
            </a:r>
            <a:endParaRPr lang="en-US" sz="1400" dirty="0">
              <a:solidFill>
                <a:srgbClr val="BFBFBF"/>
              </a:solidFill>
            </a:endParaRPr>
          </a:p>
          <a:p>
            <a:pPr algn="ctr">
              <a:lnSpc>
                <a:spcPct val="90000"/>
              </a:lnSpc>
            </a:pPr>
            <a:endParaRPr lang="en-US" sz="1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4572000" y="100071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3. The developmental nature of learning.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35680" y="1027390"/>
            <a:ext cx="2072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2D6525"/>
                </a:solidFill>
              </a:rPr>
              <a:t>How?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46711" y="1990701"/>
            <a:ext cx="705057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rgbClr val="2D6525"/>
                </a:solidFill>
              </a:rPr>
              <a:t>1. Internet resources such as Web Quests offer the child a range of predetermined websites in a given content area. </a:t>
            </a:r>
          </a:p>
        </p:txBody>
      </p:sp>
      <p:pic>
        <p:nvPicPr>
          <p:cNvPr id="13" name="Picture 2" descr="Image result for webques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45034" y="4720294"/>
            <a:ext cx="3853931" cy="18943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63637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15089"/>
            <a:ext cx="9144000" cy="13491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hlinkClick r:id="rId3" action="ppaction://hlinksldjump"/>
          </p:cNvPr>
          <p:cNvSpPr/>
          <p:nvPr/>
        </p:nvSpPr>
        <p:spPr>
          <a:xfrm>
            <a:off x="0" y="105454"/>
            <a:ext cx="2272128" cy="6349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1. The child’s sense of wonder and natural curiosity.</a:t>
            </a:r>
          </a:p>
          <a:p>
            <a:pPr algn="ctr">
              <a:lnSpc>
                <a:spcPct val="90000"/>
              </a:lnSpc>
            </a:pPr>
            <a:endParaRPr lang="en-US" sz="1400" dirty="0">
              <a:solidFill>
                <a:srgbClr val="BFBFBF"/>
              </a:solidFill>
            </a:endParaRPr>
          </a:p>
          <a:p>
            <a:pPr algn="ctr">
              <a:lnSpc>
                <a:spcPct val="90000"/>
              </a:lnSpc>
            </a:pPr>
            <a:endParaRPr lang="en-US" sz="1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Rounded Rectangle 9">
            <a:hlinkClick r:id="rId4" action="ppaction://hlinksldjump"/>
          </p:cNvPr>
          <p:cNvSpPr/>
          <p:nvPr/>
        </p:nvSpPr>
        <p:spPr>
          <a:xfrm>
            <a:off x="6860634" y="128273"/>
            <a:ext cx="2272128" cy="640335"/>
          </a:xfrm>
          <a:prstGeom prst="roundRect">
            <a:avLst/>
          </a:prstGeom>
          <a:solidFill>
            <a:srgbClr val="2D6525"/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400" dirty="0" smtClean="0">
                <a:solidFill>
                  <a:schemeClr val="bg1"/>
                </a:solidFill>
              </a:rPr>
              <a:t>4. </a:t>
            </a:r>
            <a:r>
              <a:rPr lang="en-US" sz="1400" dirty="0">
                <a:solidFill>
                  <a:schemeClr val="bg1"/>
                </a:solidFill>
              </a:rPr>
              <a:t>The child’s knowledge and experience as a base for learning.</a:t>
            </a:r>
            <a:endParaRPr lang="ar-BH" sz="1400" dirty="0">
              <a:solidFill>
                <a:schemeClr val="bg1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en-US" sz="1400" dirty="0" smtClean="0">
                <a:solidFill>
                  <a:srgbClr val="BFBFBF"/>
                </a:solidFill>
              </a:rPr>
              <a:t> </a:t>
            </a:r>
            <a:endParaRPr lang="en-US" sz="1400" dirty="0">
              <a:solidFill>
                <a:srgbClr val="BFBFBF"/>
              </a:solidFill>
            </a:endParaRPr>
          </a:p>
        </p:txBody>
      </p:sp>
      <p:sp>
        <p:nvSpPr>
          <p:cNvPr id="8" name="Rounded Rectangle 7">
            <a:hlinkClick r:id="rId3" action="ppaction://hlinksldjump"/>
          </p:cNvPr>
          <p:cNvSpPr/>
          <p:nvPr/>
        </p:nvSpPr>
        <p:spPr>
          <a:xfrm>
            <a:off x="2272128" y="105454"/>
            <a:ext cx="2272128" cy="6349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2. The child as an active agent in his or her learning</a:t>
            </a:r>
            <a:r>
              <a:rPr lang="en-US" sz="1400" dirty="0" smtClean="0">
                <a:solidFill>
                  <a:srgbClr val="BFBFBF"/>
                </a:solidFill>
              </a:rPr>
              <a:t>.</a:t>
            </a:r>
            <a:endParaRPr lang="en-US" sz="1400" dirty="0">
              <a:solidFill>
                <a:srgbClr val="BFBFBF"/>
              </a:solidFill>
            </a:endParaRPr>
          </a:p>
          <a:p>
            <a:pPr algn="ctr">
              <a:lnSpc>
                <a:spcPct val="90000"/>
              </a:lnSpc>
            </a:pPr>
            <a:endParaRPr lang="en-US" sz="1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4572000" y="100071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3. The developmental nature of learning. 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640079" y="1565565"/>
            <a:ext cx="8074430" cy="38861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3600" dirty="0" smtClean="0">
                <a:solidFill>
                  <a:srgbClr val="2D6525"/>
                </a:solidFill>
              </a:rPr>
              <a:t>2. Multimedia tools like video equipment enable children to record and chart their own learning progression.</a:t>
            </a:r>
          </a:p>
        </p:txBody>
      </p:sp>
      <p:pic>
        <p:nvPicPr>
          <p:cNvPr id="12" name="Picture 11" descr="Woman-Vlogging-825x46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08365" y="3987514"/>
            <a:ext cx="4127269" cy="2326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768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15089"/>
            <a:ext cx="9144000" cy="13491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hlinkClick r:id="rId3" action="ppaction://hlinksldjump"/>
          </p:cNvPr>
          <p:cNvSpPr/>
          <p:nvPr/>
        </p:nvSpPr>
        <p:spPr>
          <a:xfrm>
            <a:off x="0" y="105454"/>
            <a:ext cx="2272128" cy="6349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1. The child’s sense of wonder and natural curiosity.</a:t>
            </a:r>
          </a:p>
          <a:p>
            <a:pPr algn="ctr">
              <a:lnSpc>
                <a:spcPct val="90000"/>
              </a:lnSpc>
            </a:pPr>
            <a:endParaRPr lang="en-US" sz="1400" dirty="0">
              <a:solidFill>
                <a:srgbClr val="BFBFBF"/>
              </a:solidFill>
            </a:endParaRPr>
          </a:p>
          <a:p>
            <a:pPr algn="ctr">
              <a:lnSpc>
                <a:spcPct val="90000"/>
              </a:lnSpc>
            </a:pPr>
            <a:endParaRPr lang="en-US" sz="1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Rounded Rectangle 9">
            <a:hlinkClick r:id="rId4" action="ppaction://hlinksldjump"/>
          </p:cNvPr>
          <p:cNvSpPr/>
          <p:nvPr/>
        </p:nvSpPr>
        <p:spPr>
          <a:xfrm>
            <a:off x="6860634" y="128273"/>
            <a:ext cx="2272128" cy="640335"/>
          </a:xfrm>
          <a:prstGeom prst="roundRect">
            <a:avLst/>
          </a:prstGeom>
          <a:solidFill>
            <a:srgbClr val="2D6525"/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400" dirty="0" smtClean="0">
                <a:solidFill>
                  <a:schemeClr val="bg1"/>
                </a:solidFill>
              </a:rPr>
              <a:t>4. </a:t>
            </a:r>
            <a:r>
              <a:rPr lang="en-US" sz="1400" dirty="0">
                <a:solidFill>
                  <a:schemeClr val="bg1"/>
                </a:solidFill>
              </a:rPr>
              <a:t>The child’s knowledge and experience as a base for learning.</a:t>
            </a:r>
            <a:endParaRPr lang="ar-BH" sz="1400" dirty="0">
              <a:solidFill>
                <a:schemeClr val="bg1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en-US" sz="1400" dirty="0" smtClean="0">
                <a:solidFill>
                  <a:srgbClr val="BFBFBF"/>
                </a:solidFill>
              </a:rPr>
              <a:t> </a:t>
            </a:r>
            <a:endParaRPr lang="en-US" sz="1400" dirty="0">
              <a:solidFill>
                <a:srgbClr val="BFBFBF"/>
              </a:solidFill>
            </a:endParaRPr>
          </a:p>
        </p:txBody>
      </p:sp>
      <p:sp>
        <p:nvSpPr>
          <p:cNvPr id="8" name="Rounded Rectangle 7">
            <a:hlinkClick r:id="rId3" action="ppaction://hlinksldjump"/>
          </p:cNvPr>
          <p:cNvSpPr/>
          <p:nvPr/>
        </p:nvSpPr>
        <p:spPr>
          <a:xfrm>
            <a:off x="2272128" y="105454"/>
            <a:ext cx="2272128" cy="6349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2. The child as an active agent in his or her learning</a:t>
            </a:r>
            <a:r>
              <a:rPr lang="en-US" sz="1400" dirty="0" smtClean="0">
                <a:solidFill>
                  <a:srgbClr val="BFBFBF"/>
                </a:solidFill>
              </a:rPr>
              <a:t>.</a:t>
            </a:r>
            <a:endParaRPr lang="en-US" sz="1400" dirty="0">
              <a:solidFill>
                <a:srgbClr val="BFBFBF"/>
              </a:solidFill>
            </a:endParaRPr>
          </a:p>
          <a:p>
            <a:pPr algn="ctr">
              <a:lnSpc>
                <a:spcPct val="90000"/>
              </a:lnSpc>
            </a:pPr>
            <a:endParaRPr lang="en-US" sz="1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4572000" y="100071"/>
            <a:ext cx="2272128" cy="6403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rgbClr val="BFBFBF"/>
                </a:solidFill>
              </a:rPr>
              <a:t>3. The developmental nature of learning.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8793" y="1464236"/>
            <a:ext cx="795092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rgbClr val="2D6525"/>
                </a:solidFill>
              </a:rPr>
              <a:t>3. The combined range of ICT tools enable the teacher and child to maintain a useful record of each child’s journey from the unknown to the known in the form of an electronic portfolio.</a:t>
            </a:r>
          </a:p>
        </p:txBody>
      </p:sp>
      <p:pic>
        <p:nvPicPr>
          <p:cNvPr id="12" name="Picture 4" descr="Related image"/>
          <p:cNvPicPr>
            <a:picLocks noChangeAspect="1" noChangeArrowheads="1"/>
          </p:cNvPicPr>
          <p:nvPr/>
        </p:nvPicPr>
        <p:blipFill>
          <a:blip r:embed="rId5" cstate="print"/>
          <a:srcRect l="4451" t="15511"/>
          <a:stretch>
            <a:fillRect/>
          </a:stretch>
        </p:blipFill>
        <p:spPr bwMode="auto">
          <a:xfrm>
            <a:off x="2736864" y="4458225"/>
            <a:ext cx="3614783" cy="23997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41634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1179</Words>
  <Application>Microsoft Office PowerPoint</Application>
  <PresentationFormat>On-screen Show (4:3)</PresentationFormat>
  <Paragraphs>136</Paragraphs>
  <Slides>16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ICT and learning  principles of the Primary  School Curriculum</vt:lpstr>
      <vt:lpstr>Agenda</vt:lpstr>
      <vt:lpstr>Activity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2017-08-01T15:40:51Z</dcterms:created>
  <dcterms:modified xsi:type="dcterms:W3CDTF">2019-05-14T06:59:08Z</dcterms:modified>
</cp:coreProperties>
</file>