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1"/>
  </p:notesMasterIdLst>
  <p:sldIdLst>
    <p:sldId id="256" r:id="rId2"/>
    <p:sldId id="259" r:id="rId3"/>
    <p:sldId id="261" r:id="rId4"/>
    <p:sldId id="267" r:id="rId5"/>
    <p:sldId id="265" r:id="rId6"/>
    <p:sldId id="266" r:id="rId7"/>
    <p:sldId id="268" r:id="rId8"/>
    <p:sldId id="271" r:id="rId9"/>
    <p:sldId id="269" r:id="rId10"/>
    <p:sldId id="270" r:id="rId11"/>
    <p:sldId id="262" r:id="rId12"/>
    <p:sldId id="274" r:id="rId13"/>
    <p:sldId id="276" r:id="rId14"/>
    <p:sldId id="275" r:id="rId15"/>
    <p:sldId id="277" r:id="rId16"/>
    <p:sldId id="272" r:id="rId17"/>
    <p:sldId id="279" r:id="rId18"/>
    <p:sldId id="278" r:id="rId19"/>
    <p:sldId id="263" r:id="rId20"/>
    <p:sldId id="280" r:id="rId21"/>
    <p:sldId id="281" r:id="rId22"/>
    <p:sldId id="282" r:id="rId23"/>
    <p:sldId id="283" r:id="rId24"/>
    <p:sldId id="264" r:id="rId25"/>
    <p:sldId id="287" r:id="rId26"/>
    <p:sldId id="284" r:id="rId27"/>
    <p:sldId id="285" r:id="rId28"/>
    <p:sldId id="286" r:id="rId29"/>
    <p:sldId id="26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6943"/>
    <a:srgbClr val="2D6525"/>
    <a:srgbClr val="AC9160"/>
    <a:srgbClr val="A97263"/>
    <a:srgbClr val="5EEC3C"/>
    <a:srgbClr val="A40062"/>
    <a:srgbClr val="9EFF29"/>
    <a:srgbClr val="A4660C"/>
    <a:srgbClr val="952F69"/>
    <a:srgbClr val="FF8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4"/>
    <p:restoredTop sz="94674"/>
  </p:normalViewPr>
  <p:slideViewPr>
    <p:cSldViewPr snapToGrid="0">
      <p:cViewPr varScale="1">
        <p:scale>
          <a:sx n="70" d="100"/>
          <a:sy n="70" d="100"/>
        </p:scale>
        <p:origin x="1332" y="48"/>
      </p:cViewPr>
      <p:guideLst>
        <p:guide orient="horz" pos="1620"/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11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72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19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338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32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16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9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15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18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34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79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187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63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014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5176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97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344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46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857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847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581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925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743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170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323" y="1759973"/>
            <a:ext cx="7989723" cy="219259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7199" y="5073459"/>
            <a:ext cx="7975483" cy="914388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AC91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590" y="299113"/>
            <a:ext cx="8246070" cy="101803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843" y="1543667"/>
            <a:ext cx="8246070" cy="4506812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9072" y="601043"/>
            <a:ext cx="5847733" cy="967132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2D652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9072" y="1619081"/>
            <a:ext cx="5847733" cy="4681415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98" y="313034"/>
            <a:ext cx="8093365" cy="1018033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2128713"/>
            <a:ext cx="4040188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2D652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758577"/>
            <a:ext cx="4040188" cy="3035059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7" y="2128713"/>
            <a:ext cx="4041775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2D652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7" y="2758577"/>
            <a:ext cx="4041775" cy="3035059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08475" y="3101622"/>
            <a:ext cx="1463784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50" y="6951663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1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slide" Target="slide24.xml"/><Relationship Id="rId10" Type="http://schemas.openxmlformats.org/officeDocument/2006/relationships/image" Target="../media/image7.tiff"/><Relationship Id="rId4" Type="http://schemas.openxmlformats.org/officeDocument/2006/relationships/slide" Target="slide3.xml"/><Relationship Id="rId9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1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image" Target="../media/image11.svg"/><Relationship Id="rId5" Type="http://schemas.openxmlformats.org/officeDocument/2006/relationships/slide" Target="slide24.xml"/><Relationship Id="rId10" Type="http://schemas.openxmlformats.org/officeDocument/2006/relationships/image" Target="../media/image9.png"/><Relationship Id="rId4" Type="http://schemas.openxmlformats.org/officeDocument/2006/relationships/slide" Target="slide3.xml"/><Relationship Id="rId9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1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image" Target="../media/image11.svg"/><Relationship Id="rId5" Type="http://schemas.openxmlformats.org/officeDocument/2006/relationships/slide" Target="slide24.xml"/><Relationship Id="rId10" Type="http://schemas.openxmlformats.org/officeDocument/2006/relationships/image" Target="../media/image9.png"/><Relationship Id="rId4" Type="http://schemas.openxmlformats.org/officeDocument/2006/relationships/slide" Target="slide3.xml"/><Relationship Id="rId9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1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image" Target="../media/image11.svg"/><Relationship Id="rId5" Type="http://schemas.openxmlformats.org/officeDocument/2006/relationships/slide" Target="slide24.xml"/><Relationship Id="rId10" Type="http://schemas.openxmlformats.org/officeDocument/2006/relationships/image" Target="../media/image9.png"/><Relationship Id="rId4" Type="http://schemas.openxmlformats.org/officeDocument/2006/relationships/slide" Target="slide3.xml"/><Relationship Id="rId9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11.xml"/><Relationship Id="rId7" Type="http://schemas.openxmlformats.org/officeDocument/2006/relationships/image" Target="../media/image5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image" Target="../media/image14.png"/><Relationship Id="rId5" Type="http://schemas.openxmlformats.org/officeDocument/2006/relationships/slide" Target="slide24.xml"/><Relationship Id="rId10" Type="http://schemas.openxmlformats.org/officeDocument/2006/relationships/image" Target="../media/image13.tiff"/><Relationship Id="rId4" Type="http://schemas.openxmlformats.org/officeDocument/2006/relationships/slide" Target="slide3.xml"/><Relationship Id="rId9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1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slide" Target="slide24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11.xml"/><Relationship Id="rId7" Type="http://schemas.openxmlformats.org/officeDocument/2006/relationships/image" Target="../media/image5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image" Target="../media/image16.png"/><Relationship Id="rId5" Type="http://schemas.openxmlformats.org/officeDocument/2006/relationships/slide" Target="slide24.xml"/><Relationship Id="rId10" Type="http://schemas.openxmlformats.org/officeDocument/2006/relationships/image" Target="../media/image19.svg"/><Relationship Id="rId4" Type="http://schemas.openxmlformats.org/officeDocument/2006/relationships/slide" Target="slide3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21.tiff"/><Relationship Id="rId18" Type="http://schemas.openxmlformats.org/officeDocument/2006/relationships/image" Target="../media/image26.tiff"/><Relationship Id="rId3" Type="http://schemas.openxmlformats.org/officeDocument/2006/relationships/slide" Target="slide11.xml"/><Relationship Id="rId21" Type="http://schemas.openxmlformats.org/officeDocument/2006/relationships/image" Target="../media/image29.tiff"/><Relationship Id="rId7" Type="http://schemas.openxmlformats.org/officeDocument/2006/relationships/image" Target="../media/image5.png"/><Relationship Id="rId12" Type="http://schemas.openxmlformats.org/officeDocument/2006/relationships/image" Target="../media/image20.tiff"/><Relationship Id="rId17" Type="http://schemas.openxmlformats.org/officeDocument/2006/relationships/image" Target="../media/image25.tif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4.tiff"/><Relationship Id="rId20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image" Target="../media/image19.tiff"/><Relationship Id="rId5" Type="http://schemas.openxmlformats.org/officeDocument/2006/relationships/slide" Target="slide24.xml"/><Relationship Id="rId15" Type="http://schemas.openxmlformats.org/officeDocument/2006/relationships/image" Target="../media/image23.tiff"/><Relationship Id="rId10" Type="http://schemas.openxmlformats.org/officeDocument/2006/relationships/image" Target="../media/image18.tiff"/><Relationship Id="rId19" Type="http://schemas.openxmlformats.org/officeDocument/2006/relationships/image" Target="../media/image27.tiff"/><Relationship Id="rId4" Type="http://schemas.openxmlformats.org/officeDocument/2006/relationships/slide" Target="slide3.xml"/><Relationship Id="rId9" Type="http://schemas.openxmlformats.org/officeDocument/2006/relationships/image" Target="../media/image17.tiff"/><Relationship Id="rId14" Type="http://schemas.openxmlformats.org/officeDocument/2006/relationships/image" Target="../media/image22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4" Type="http://schemas.openxmlformats.org/officeDocument/2006/relationships/slide" Target="slide1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4" Type="http://schemas.openxmlformats.org/officeDocument/2006/relationships/slide" Target="slide1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4" Type="http://schemas.openxmlformats.org/officeDocument/2006/relationships/slide" Target="slide1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4" Type="http://schemas.openxmlformats.org/officeDocument/2006/relationships/slide" Target="slide1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4" Type="http://schemas.openxmlformats.org/officeDocument/2006/relationships/slide" Target="slide1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16.png"/><Relationship Id="rId5" Type="http://schemas.openxmlformats.org/officeDocument/2006/relationships/slide" Target="slide11.xml"/><Relationship Id="rId10" Type="http://schemas.openxmlformats.org/officeDocument/2006/relationships/image" Target="../media/image19.svg"/><Relationship Id="rId4" Type="http://schemas.openxmlformats.org/officeDocument/2006/relationships/slide" Target="slide19.xml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4.tiff"/><Relationship Id="rId18" Type="http://schemas.openxmlformats.org/officeDocument/2006/relationships/image" Target="../media/image39.tiff"/><Relationship Id="rId3" Type="http://schemas.openxmlformats.org/officeDocument/2006/relationships/slide" Target="slide24.xml"/><Relationship Id="rId21" Type="http://schemas.openxmlformats.org/officeDocument/2006/relationships/image" Target="../media/image42.png"/><Relationship Id="rId7" Type="http://schemas.openxmlformats.org/officeDocument/2006/relationships/image" Target="../media/image5.png"/><Relationship Id="rId12" Type="http://schemas.openxmlformats.org/officeDocument/2006/relationships/image" Target="../media/image33.tiff"/><Relationship Id="rId17" Type="http://schemas.openxmlformats.org/officeDocument/2006/relationships/image" Target="../media/image38.tiff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37.tiff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32.tiff"/><Relationship Id="rId24" Type="http://schemas.openxmlformats.org/officeDocument/2006/relationships/image" Target="../media/image45.png"/><Relationship Id="rId5" Type="http://schemas.openxmlformats.org/officeDocument/2006/relationships/slide" Target="slide11.xml"/><Relationship Id="rId15" Type="http://schemas.openxmlformats.org/officeDocument/2006/relationships/image" Target="../media/image36.tiff"/><Relationship Id="rId23" Type="http://schemas.openxmlformats.org/officeDocument/2006/relationships/image" Target="../media/image44.tiff"/><Relationship Id="rId10" Type="http://schemas.openxmlformats.org/officeDocument/2006/relationships/image" Target="../media/image31.tiff"/><Relationship Id="rId19" Type="http://schemas.openxmlformats.org/officeDocument/2006/relationships/image" Target="../media/image40.png"/><Relationship Id="rId4" Type="http://schemas.openxmlformats.org/officeDocument/2006/relationships/slide" Target="slide19.xml"/><Relationship Id="rId9" Type="http://schemas.openxmlformats.org/officeDocument/2006/relationships/image" Target="../media/image30.tiff"/><Relationship Id="rId14" Type="http://schemas.openxmlformats.org/officeDocument/2006/relationships/image" Target="../media/image35.tiff"/><Relationship Id="rId22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48.tiff"/><Relationship Id="rId5" Type="http://schemas.openxmlformats.org/officeDocument/2006/relationships/slide" Target="slide11.xml"/><Relationship Id="rId10" Type="http://schemas.openxmlformats.org/officeDocument/2006/relationships/image" Target="../media/image47.tiff"/><Relationship Id="rId4" Type="http://schemas.openxmlformats.org/officeDocument/2006/relationships/slide" Target="slide19.xml"/><Relationship Id="rId9" Type="http://schemas.openxmlformats.org/officeDocument/2006/relationships/image" Target="../media/image46.tif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4" Type="http://schemas.openxmlformats.org/officeDocument/2006/relationships/slide" Target="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10" Type="http://schemas.openxmlformats.org/officeDocument/2006/relationships/image" Target="../media/image50.tiff"/><Relationship Id="rId4" Type="http://schemas.openxmlformats.org/officeDocument/2006/relationships/slide" Target="slide19.xml"/><Relationship Id="rId9" Type="http://schemas.openxmlformats.org/officeDocument/2006/relationships/image" Target="../media/image49.tif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4" Type="http://schemas.openxmlformats.org/officeDocument/2006/relationships/slide" Target="slide1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16.png"/><Relationship Id="rId5" Type="http://schemas.openxmlformats.org/officeDocument/2006/relationships/slide" Target="slide11.xml"/><Relationship Id="rId10" Type="http://schemas.openxmlformats.org/officeDocument/2006/relationships/image" Target="../media/image19.svg"/><Relationship Id="rId4" Type="http://schemas.openxmlformats.org/officeDocument/2006/relationships/slide" Target="slide19.xml"/><Relationship Id="rId9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54.tiff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12" Type="http://schemas.openxmlformats.org/officeDocument/2006/relationships/image" Target="../media/image53.tiff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55.tiff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52.tiff"/><Relationship Id="rId5" Type="http://schemas.openxmlformats.org/officeDocument/2006/relationships/slide" Target="slide11.xml"/><Relationship Id="rId15" Type="http://schemas.openxmlformats.org/officeDocument/2006/relationships/image" Target="../media/image27.tiff"/><Relationship Id="rId10" Type="http://schemas.openxmlformats.org/officeDocument/2006/relationships/image" Target="../media/image51.tiff"/><Relationship Id="rId4" Type="http://schemas.openxmlformats.org/officeDocument/2006/relationships/slide" Target="slide19.xml"/><Relationship Id="rId9" Type="http://schemas.openxmlformats.org/officeDocument/2006/relationships/image" Target="../media/image30.tiff"/><Relationship Id="rId14" Type="http://schemas.openxmlformats.org/officeDocument/2006/relationships/image" Target="../media/image26.tif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10" Type="http://schemas.openxmlformats.org/officeDocument/2006/relationships/image" Target="../media/image57.tiff"/><Relationship Id="rId4" Type="http://schemas.openxmlformats.org/officeDocument/2006/relationships/slide" Target="slide19.xml"/><Relationship Id="rId9" Type="http://schemas.openxmlformats.org/officeDocument/2006/relationships/image" Target="../media/image56.tif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4" Type="http://schemas.openxmlformats.org/officeDocument/2006/relationships/slide" Target="slide1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4" Type="http://schemas.openxmlformats.org/officeDocument/2006/relationships/slide" Target="slide19.xml"/><Relationship Id="rId9" Type="http://schemas.openxmlformats.org/officeDocument/2006/relationships/image" Target="../media/image58.tif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16.png"/><Relationship Id="rId5" Type="http://schemas.openxmlformats.org/officeDocument/2006/relationships/slide" Target="slide11.xml"/><Relationship Id="rId10" Type="http://schemas.openxmlformats.org/officeDocument/2006/relationships/image" Target="../media/image19.svg"/><Relationship Id="rId4" Type="http://schemas.openxmlformats.org/officeDocument/2006/relationships/slide" Target="slide19.xml"/><Relationship Id="rId9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" Target="slide24.xml"/><Relationship Id="rId7" Type="http://schemas.openxmlformats.org/officeDocument/2006/relationships/image" Target="../media/image5.png"/><Relationship Id="rId12" Type="http://schemas.openxmlformats.org/officeDocument/2006/relationships/image" Target="../media/image22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21.tiff"/><Relationship Id="rId5" Type="http://schemas.openxmlformats.org/officeDocument/2006/relationships/slide" Target="slide11.xml"/><Relationship Id="rId10" Type="http://schemas.openxmlformats.org/officeDocument/2006/relationships/image" Target="../media/image19.tiff"/><Relationship Id="rId4" Type="http://schemas.openxmlformats.org/officeDocument/2006/relationships/slide" Target="slide19.xml"/><Relationship Id="rId9" Type="http://schemas.openxmlformats.org/officeDocument/2006/relationships/image" Target="../media/image18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qed.org/mindshift/30073/potential-and-reality-the-ipad-as-a-tool-for-creation" TargetMode="Externa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learner.org/workshops/socialstudies/pdf/session1/1.DeepFragileKnowledge.pdf" TargetMode="External"/><Relationship Id="rId4" Type="http://schemas.openxmlformats.org/officeDocument/2006/relationships/hyperlink" Target="https://curriculumredesign.org/wp-content/uploads/CCR_Knowledge_FINAL_January_2018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3349" y="6103055"/>
            <a:ext cx="8188953" cy="627496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rgbClr val="3E6943"/>
                </a:solidFill>
              </a:rPr>
              <a:t>Fatema Mohammed BuAsallai | 20070323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78EA1CD-7EDA-244F-BBEF-13C429402A78}"/>
              </a:ext>
            </a:extLst>
          </p:cNvPr>
          <p:cNvSpPr/>
          <p:nvPr/>
        </p:nvSpPr>
        <p:spPr>
          <a:xfrm>
            <a:off x="4572000" y="1582380"/>
            <a:ext cx="4631542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HeroicExtremeLeftFacing" fov="4500000">
                <a:rot lat="175990" lon="2356891" rev="140282"/>
              </a:camera>
              <a:lightRig rig="threePt" dir="t"/>
            </a:scene3d>
          </a:bodyPr>
          <a:lstStyle/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ICT and</a:t>
            </a:r>
          </a:p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Principles</a:t>
            </a:r>
          </a:p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 Primary</a:t>
            </a:r>
          </a:p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School Curriculum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DB924AF2-B0DB-4E48-8CBA-542A06C48957}"/>
              </a:ext>
            </a:extLst>
          </p:cNvPr>
          <p:cNvSpPr txBox="1">
            <a:spLocks/>
          </p:cNvSpPr>
          <p:nvPr/>
        </p:nvSpPr>
        <p:spPr>
          <a:xfrm>
            <a:off x="593349" y="5389823"/>
            <a:ext cx="8188953" cy="627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0" i="0" kern="1200">
                <a:solidFill>
                  <a:srgbClr val="AC916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3E6943"/>
                </a:solidFill>
              </a:rPr>
              <a:t>Group #3 - Part </a:t>
            </a:r>
            <a:r>
              <a:rPr lang="en-US" b="1" dirty="0">
                <a:solidFill>
                  <a:srgbClr val="3E6943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20656" y="325411"/>
            <a:ext cx="2528310" cy="967132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3E6943"/>
                </a:solidFill>
              </a:rPr>
              <a:t>Agenda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37744" y="1623316"/>
            <a:ext cx="4511222" cy="449332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2D6525"/>
              </a:buClr>
            </a:pPr>
            <a:r>
              <a:rPr lang="en-US" dirty="0"/>
              <a:t>Integration of Learning.</a:t>
            </a:r>
          </a:p>
          <a:p>
            <a:pPr>
              <a:lnSpc>
                <a:spcPct val="200000"/>
              </a:lnSpc>
              <a:buClr>
                <a:srgbClr val="2D6525"/>
              </a:buClr>
            </a:pPr>
            <a:r>
              <a:rPr lang="en-US" dirty="0"/>
              <a:t>Transfer of Learning.</a:t>
            </a:r>
          </a:p>
          <a:p>
            <a:pPr>
              <a:lnSpc>
                <a:spcPct val="110000"/>
              </a:lnSpc>
              <a:buClr>
                <a:srgbClr val="2D6525"/>
              </a:buClr>
            </a:pPr>
            <a:r>
              <a:rPr lang="en-US" dirty="0"/>
              <a:t>Higher-order Thinking and Problem Solving.</a:t>
            </a:r>
          </a:p>
          <a:p>
            <a:pPr>
              <a:lnSpc>
                <a:spcPct val="200000"/>
              </a:lnSpc>
              <a:buClr>
                <a:srgbClr val="2D6525"/>
              </a:buClr>
            </a:pPr>
            <a:r>
              <a:rPr lang="en-US" dirty="0"/>
              <a:t>Collaborative Learning.</a:t>
            </a:r>
          </a:p>
        </p:txBody>
      </p:sp>
      <p:pic>
        <p:nvPicPr>
          <p:cNvPr id="11" name="Graphic 10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28B27141-3829-AF4F-A44A-E6BD20D9B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Transfer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Integration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pic>
        <p:nvPicPr>
          <p:cNvPr id="7" name="Graphic 6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4B75B2A6-A935-4D4E-A433-5DC5BD3B6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6F7DE319-6C62-684D-9591-88F40E3CAB3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2675" y="2144685"/>
            <a:ext cx="2025507" cy="232909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BAE94DB8-405C-AB4D-A261-B2388E915497}"/>
              </a:ext>
            </a:extLst>
          </p:cNvPr>
          <p:cNvSpPr/>
          <p:nvPr/>
        </p:nvSpPr>
        <p:spPr>
          <a:xfrm>
            <a:off x="1114536" y="5771627"/>
            <a:ext cx="18417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/>
              <a:t>Irrelevant</a:t>
            </a:r>
            <a:endParaRPr lang="en-US" dirty="0"/>
          </a:p>
        </p:txBody>
      </p:sp>
      <p:sp>
        <p:nvSpPr>
          <p:cNvPr id="24" name="Down Arrow Callout 23">
            <a:extLst>
              <a:ext uri="{FF2B5EF4-FFF2-40B4-BE49-F238E27FC236}">
                <a16:creationId xmlns:a16="http://schemas.microsoft.com/office/drawing/2014/main" xmlns="" id="{C6A7B05C-74A9-8242-987E-ECBBA0051935}"/>
              </a:ext>
            </a:extLst>
          </p:cNvPr>
          <p:cNvSpPr/>
          <p:nvPr/>
        </p:nvSpPr>
        <p:spPr>
          <a:xfrm>
            <a:off x="431355" y="4459199"/>
            <a:ext cx="3208149" cy="1187269"/>
          </a:xfrm>
          <a:prstGeom prst="downArrowCallout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Distinctions between subjects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93DECB77-51BC-F94D-9E61-90D6A354197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3742" y="2884774"/>
            <a:ext cx="3905573" cy="1264371"/>
          </a:xfrm>
          <a:prstGeom prst="rect">
            <a:avLst/>
          </a:prstGeom>
        </p:spPr>
      </p:pic>
      <p:sp>
        <p:nvSpPr>
          <p:cNvPr id="28" name="Down Arrow Callout 27">
            <a:extLst>
              <a:ext uri="{FF2B5EF4-FFF2-40B4-BE49-F238E27FC236}">
                <a16:creationId xmlns:a16="http://schemas.microsoft.com/office/drawing/2014/main" xmlns="" id="{4C22899C-42E3-4B4A-8E12-7C83B037A7DA}"/>
              </a:ext>
            </a:extLst>
          </p:cNvPr>
          <p:cNvSpPr/>
          <p:nvPr/>
        </p:nvSpPr>
        <p:spPr>
          <a:xfrm>
            <a:off x="4902453" y="4459199"/>
            <a:ext cx="3208149" cy="1187269"/>
          </a:xfrm>
          <a:prstGeom prst="downArrowCallout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Distinctions between subjects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6DE5DB45-8A8E-0B4E-9DEF-60F6A56F24F6}"/>
              </a:ext>
            </a:extLst>
          </p:cNvPr>
          <p:cNvSpPr/>
          <p:nvPr/>
        </p:nvSpPr>
        <p:spPr>
          <a:xfrm>
            <a:off x="5585634" y="5769130"/>
            <a:ext cx="18417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/>
              <a:t>Irrelevant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A6391F23-08CE-1E4C-A8C2-0E1676C3DAF7}"/>
              </a:ext>
            </a:extLst>
          </p:cNvPr>
          <p:cNvSpPr/>
          <p:nvPr/>
        </p:nvSpPr>
        <p:spPr>
          <a:xfrm>
            <a:off x="4069901" y="2285749"/>
            <a:ext cx="4687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Nature of learning in the real world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4D2CBF86-1FE6-C949-901D-D827406B257E}"/>
              </a:ext>
            </a:extLst>
          </p:cNvPr>
          <p:cNvSpPr/>
          <p:nvPr/>
        </p:nvSpPr>
        <p:spPr>
          <a:xfrm>
            <a:off x="838726" y="1198176"/>
            <a:ext cx="7693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D6525"/>
                </a:solidFill>
              </a:rPr>
              <a:t>What is the INTEGRATION OF LEARNING Principle?</a:t>
            </a:r>
          </a:p>
        </p:txBody>
      </p:sp>
    </p:spTree>
    <p:extLst>
      <p:ext uri="{BB962C8B-B14F-4D97-AF65-F5344CB8AC3E}">
        <p14:creationId xmlns:p14="http://schemas.microsoft.com/office/powerpoint/2010/main" val="1397303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CFF49F0-D3B7-2340-95A3-6463C71211C8}"/>
              </a:ext>
            </a:extLst>
          </p:cNvPr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Transfer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Integration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pic>
        <p:nvPicPr>
          <p:cNvPr id="7" name="Graphic 6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4B75B2A6-A935-4D4E-A433-5DC5BD3B6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A9882E77-B9D1-3F47-9474-1F707E3C15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9849" y="1565523"/>
            <a:ext cx="3686243" cy="340456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7E6DB24-EF46-404A-A93A-8709C52CD4AB}"/>
              </a:ext>
            </a:extLst>
          </p:cNvPr>
          <p:cNvSpPr/>
          <p:nvPr/>
        </p:nvSpPr>
        <p:spPr>
          <a:xfrm>
            <a:off x="2946936" y="5437012"/>
            <a:ext cx="3469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Various subjects are integrated</a:t>
            </a:r>
            <a:endParaRPr lang="en-US" sz="1200" dirty="0"/>
          </a:p>
        </p:txBody>
      </p:sp>
      <p:pic>
        <p:nvPicPr>
          <p:cNvPr id="13" name="Graphic 12" descr="Arrow: Slight curve">
            <a:extLst>
              <a:ext uri="{FF2B5EF4-FFF2-40B4-BE49-F238E27FC236}">
                <a16:creationId xmlns:a16="http://schemas.microsoft.com/office/drawing/2014/main" xmlns="" id="{98B290C9-D8F9-1144-8ACA-B2071AFCEF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829176" y="51798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61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CFF49F0-D3B7-2340-95A3-6463C71211C8}"/>
              </a:ext>
            </a:extLst>
          </p:cNvPr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Transfer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Integration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pic>
        <p:nvPicPr>
          <p:cNvPr id="7" name="Graphic 6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4B75B2A6-A935-4D4E-A433-5DC5BD3B6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37A60FE4-7FAB-6044-8BBE-46E7163C55C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8571" y="1420988"/>
            <a:ext cx="5317626" cy="334288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E635065E-3536-FE48-AFD6-589AEB89187C}"/>
              </a:ext>
            </a:extLst>
          </p:cNvPr>
          <p:cNvSpPr/>
          <p:nvPr/>
        </p:nvSpPr>
        <p:spPr>
          <a:xfrm>
            <a:off x="2502390" y="5437012"/>
            <a:ext cx="43582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Programming languages are integrated</a:t>
            </a:r>
            <a:endParaRPr lang="en-US" sz="1200" dirty="0"/>
          </a:p>
        </p:txBody>
      </p:sp>
      <p:pic>
        <p:nvPicPr>
          <p:cNvPr id="36" name="Graphic 35" descr="Arrow: Slight curve">
            <a:extLst>
              <a:ext uri="{FF2B5EF4-FFF2-40B4-BE49-F238E27FC236}">
                <a16:creationId xmlns:a16="http://schemas.microsoft.com/office/drawing/2014/main" xmlns="" id="{D8E28A00-4FB7-5F4D-9DE8-F620CF3507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464983" y="51798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18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CFF49F0-D3B7-2340-95A3-6463C71211C8}"/>
              </a:ext>
            </a:extLst>
          </p:cNvPr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Transfer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Integration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pic>
        <p:nvPicPr>
          <p:cNvPr id="7" name="Graphic 6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4B75B2A6-A935-4D4E-A433-5DC5BD3B6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F682743E-00EF-9240-B119-BB4A24EE012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5629" y="1594945"/>
            <a:ext cx="4659480" cy="32883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902BB9F-1B7C-A146-84A3-5FB1D17EE4C7}"/>
              </a:ext>
            </a:extLst>
          </p:cNvPr>
          <p:cNvSpPr/>
          <p:nvPr/>
        </p:nvSpPr>
        <p:spPr>
          <a:xfrm>
            <a:off x="2995577" y="5368477"/>
            <a:ext cx="3125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IT Disciplines are integrated</a:t>
            </a:r>
            <a:endParaRPr lang="en-US" sz="1200" dirty="0"/>
          </a:p>
        </p:txBody>
      </p:sp>
      <p:pic>
        <p:nvPicPr>
          <p:cNvPr id="14" name="Graphic 13" descr="Arrow: Slight curve">
            <a:extLst>
              <a:ext uri="{FF2B5EF4-FFF2-40B4-BE49-F238E27FC236}">
                <a16:creationId xmlns:a16="http://schemas.microsoft.com/office/drawing/2014/main" xmlns="" id="{ECBB3B9D-B640-9E40-AF6B-A04ECABEC9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829176" y="511133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322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CFF49F0-D3B7-2340-95A3-6463C71211C8}"/>
              </a:ext>
            </a:extLst>
          </p:cNvPr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Transfer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Integration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pic>
        <p:nvPicPr>
          <p:cNvPr id="7" name="Graphic 6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4B75B2A6-A935-4D4E-A433-5DC5BD3B6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8015215-A495-9E42-977D-4633FEF42BE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93" y="2991951"/>
            <a:ext cx="2653655" cy="1769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50B666F-9C80-904D-8AC0-A452146CD4E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211" y="1417771"/>
            <a:ext cx="3694496" cy="2459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aphic 15" descr="Line arrow: Clockwise curve">
            <a:extLst>
              <a:ext uri="{FF2B5EF4-FFF2-40B4-BE49-F238E27FC236}">
                <a16:creationId xmlns:a16="http://schemas.microsoft.com/office/drawing/2014/main" xmlns="" id="{C3B01511-62B1-274E-BB12-CE4E981324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5625802">
            <a:off x="2684354" y="1366826"/>
            <a:ext cx="1442059" cy="144205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40AC097-111E-2048-B876-14EA949E6C3C}"/>
              </a:ext>
            </a:extLst>
          </p:cNvPr>
          <p:cNvSpPr/>
          <p:nvPr/>
        </p:nvSpPr>
        <p:spPr>
          <a:xfrm>
            <a:off x="540543" y="1502405"/>
            <a:ext cx="10825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3E6943"/>
                </a:solidFill>
                <a:effectLst/>
              </a:rPr>
              <a:t>ICT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3CE4911F-93B7-734F-9018-B988FD1DE9B2}"/>
              </a:ext>
            </a:extLst>
          </p:cNvPr>
          <p:cNvSpPr/>
          <p:nvPr/>
        </p:nvSpPr>
        <p:spPr>
          <a:xfrm>
            <a:off x="871437" y="5310876"/>
            <a:ext cx="78230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ICT offering opportunities for students to experience the outside world within their own classroom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30751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CFF49F0-D3B7-2340-95A3-6463C71211C8}"/>
              </a:ext>
            </a:extLst>
          </p:cNvPr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Transfer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Integration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pic>
        <p:nvPicPr>
          <p:cNvPr id="7" name="Graphic 6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4B75B2A6-A935-4D4E-A433-5DC5BD3B6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9ED256AF-DBD4-4B42-AE72-0712002468DB}"/>
              </a:ext>
            </a:extLst>
          </p:cNvPr>
          <p:cNvSpPr/>
          <p:nvPr/>
        </p:nvSpPr>
        <p:spPr>
          <a:xfrm>
            <a:off x="584432" y="2390357"/>
            <a:ext cx="8410592" cy="3339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70000"/>
              </a:lnSpc>
            </a:pPr>
            <a:r>
              <a:rPr lang="en-US" sz="3200" i="1" dirty="0"/>
              <a:t>Any tool that </a:t>
            </a:r>
            <a:r>
              <a:rPr lang="en-US" sz="3200" b="1" dirty="0"/>
              <a:t>enable students to undertake projects with interdisciplinary learning objectives</a:t>
            </a:r>
            <a:r>
              <a:rPr lang="en-US" sz="3200" dirty="0"/>
              <a:t>, which emphasize the </a:t>
            </a:r>
            <a:r>
              <a:rPr lang="en-US" sz="3200" b="1" i="1" dirty="0">
                <a:solidFill>
                  <a:srgbClr val="2D6525"/>
                </a:solidFill>
              </a:rPr>
              <a:t>interconnectedness of knowledge and ideas</a:t>
            </a:r>
            <a:r>
              <a:rPr lang="en-US" sz="3200" dirty="0"/>
              <a:t>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CC0CA4D-B393-0246-8F09-5869D46B1B9E}"/>
              </a:ext>
            </a:extLst>
          </p:cNvPr>
          <p:cNvSpPr/>
          <p:nvPr/>
        </p:nvSpPr>
        <p:spPr>
          <a:xfrm>
            <a:off x="932997" y="1523098"/>
            <a:ext cx="74624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INTEGRATION OF LEARNING principle uses </a:t>
            </a:r>
          </a:p>
        </p:txBody>
      </p:sp>
    </p:spTree>
    <p:extLst>
      <p:ext uri="{BB962C8B-B14F-4D97-AF65-F5344CB8AC3E}">
        <p14:creationId xmlns:p14="http://schemas.microsoft.com/office/powerpoint/2010/main" val="1062832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CFF49F0-D3B7-2340-95A3-6463C71211C8}"/>
              </a:ext>
            </a:extLst>
          </p:cNvPr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Transfer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Integration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pic>
        <p:nvPicPr>
          <p:cNvPr id="7" name="Graphic 6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4B75B2A6-A935-4D4E-A433-5DC5BD3B6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40AC097-111E-2048-B876-14EA949E6C3C}"/>
              </a:ext>
            </a:extLst>
          </p:cNvPr>
          <p:cNvSpPr/>
          <p:nvPr/>
        </p:nvSpPr>
        <p:spPr>
          <a:xfrm>
            <a:off x="211671" y="1206128"/>
            <a:ext cx="8720657" cy="187743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</a:rPr>
              <a:t>Tools that enable undertaking projects with interdisciplinary learning objectives:</a:t>
            </a:r>
          </a:p>
          <a:p>
            <a:pPr algn="ctr"/>
            <a:endParaRPr lang="en-US" sz="3200" b="1" cap="none" spc="0" dirty="0">
              <a:ln/>
              <a:solidFill>
                <a:srgbClr val="3E6943"/>
              </a:solidFill>
              <a:effectLst/>
            </a:endParaRPr>
          </a:p>
          <a:p>
            <a:pPr algn="ctr"/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Can you name tools that can be used for the</a:t>
            </a:r>
          </a:p>
          <a:p>
            <a:pPr algn="ctr"/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INTEGRATION OF LEARNING principle?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F1B32444-3765-5B44-BC2C-1D797A41D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751407"/>
              </p:ext>
            </p:extLst>
          </p:nvPr>
        </p:nvGraphicFramePr>
        <p:xfrm>
          <a:off x="1468944" y="3429000"/>
          <a:ext cx="5155770" cy="289466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291776">
                  <a:extLst>
                    <a:ext uri="{9D8B030D-6E8A-4147-A177-3AD203B41FA5}">
                      <a16:colId xmlns:a16="http://schemas.microsoft.com/office/drawing/2014/main" xmlns="" val="1912177058"/>
                    </a:ext>
                  </a:extLst>
                </a:gridCol>
                <a:gridCol w="863994">
                  <a:extLst>
                    <a:ext uri="{9D8B030D-6E8A-4147-A177-3AD203B41FA5}">
                      <a16:colId xmlns:a16="http://schemas.microsoft.com/office/drawing/2014/main" xmlns="" val="577848375"/>
                    </a:ext>
                  </a:extLst>
                </a:gridCol>
              </a:tblGrid>
              <a:tr h="723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Integration of Learning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12674683"/>
                  </a:ext>
                </a:extLst>
              </a:tr>
              <a:tr h="723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Transfer of Learning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50435179"/>
                  </a:ext>
                </a:extLst>
              </a:tr>
              <a:tr h="723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Higher-order Thinking and Problem Solving</a:t>
                      </a:r>
                      <a:endParaRPr lang="en-US" sz="1800" dirty="0">
                        <a:solidFill>
                          <a:srgbClr val="BFBFB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45462038"/>
                  </a:ext>
                </a:extLst>
              </a:tr>
              <a:tr h="723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Collaborative Learning</a:t>
                      </a:r>
                      <a:endParaRPr lang="en-US" sz="1800" dirty="0">
                        <a:solidFill>
                          <a:srgbClr val="BFBFB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42671623"/>
                  </a:ext>
                </a:extLst>
              </a:tr>
            </a:tbl>
          </a:graphicData>
        </a:graphic>
      </p:graphicFrame>
      <p:pic>
        <p:nvPicPr>
          <p:cNvPr id="14" name="Graphic 13" descr="Checkmark">
            <a:extLst>
              <a:ext uri="{FF2B5EF4-FFF2-40B4-BE49-F238E27FC236}">
                <a16:creationId xmlns:a16="http://schemas.microsoft.com/office/drawing/2014/main" xmlns="" id="{A8FD4C77-EA24-EA4A-9ED5-5CEF86E37C3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917056" y="3521085"/>
            <a:ext cx="550412" cy="550412"/>
          </a:xfrm>
          <a:prstGeom prst="rect">
            <a:avLst/>
          </a:prstGeom>
        </p:spPr>
      </p:pic>
      <p:pic>
        <p:nvPicPr>
          <p:cNvPr id="23" name="Graphic 22" descr="Stopwatch">
            <a:extLst>
              <a:ext uri="{FF2B5EF4-FFF2-40B4-BE49-F238E27FC236}">
                <a16:creationId xmlns:a16="http://schemas.microsoft.com/office/drawing/2014/main" xmlns="" id="{AFE83634-F68A-6C4D-A7D7-C67D8C63D8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860634" y="340727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E9D46068-61FE-D741-A998-2F051CBE3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855048"/>
              </p:ext>
            </p:extLst>
          </p:nvPr>
        </p:nvGraphicFramePr>
        <p:xfrm>
          <a:off x="589636" y="1441055"/>
          <a:ext cx="8187660" cy="4297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9543">
                  <a:extLst>
                    <a:ext uri="{9D8B030D-6E8A-4147-A177-3AD203B41FA5}">
                      <a16:colId xmlns:a16="http://schemas.microsoft.com/office/drawing/2014/main" xmlns="" val="1987725732"/>
                    </a:ext>
                  </a:extLst>
                </a:gridCol>
                <a:gridCol w="5278117">
                  <a:extLst>
                    <a:ext uri="{9D8B030D-6E8A-4147-A177-3AD203B41FA5}">
                      <a16:colId xmlns:a16="http://schemas.microsoft.com/office/drawing/2014/main" xmlns="" val="3356334470"/>
                    </a:ext>
                  </a:extLst>
                </a:gridCol>
              </a:tblGrid>
              <a:tr h="1432644">
                <a:tc>
                  <a:txBody>
                    <a:bodyPr/>
                    <a:lstStyle/>
                    <a:p>
                      <a:r>
                        <a:rPr lang="en-US" sz="2800" dirty="0"/>
                        <a:t>Research Tools</a:t>
                      </a:r>
                    </a:p>
                  </a:txBody>
                  <a:tcPr anchor="ctr"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anchor="ctr"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55054"/>
                  </a:ext>
                </a:extLst>
              </a:tr>
              <a:tr h="1432644">
                <a:tc>
                  <a:txBody>
                    <a:bodyPr/>
                    <a:lstStyle/>
                    <a:p>
                      <a:r>
                        <a:rPr lang="en-US" sz="2800" dirty="0"/>
                        <a:t>Communication Tools</a:t>
                      </a:r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3011888"/>
                  </a:ext>
                </a:extLst>
              </a:tr>
              <a:tr h="1432644">
                <a:tc>
                  <a:txBody>
                    <a:bodyPr/>
                    <a:lstStyle/>
                    <a:p>
                      <a:r>
                        <a:rPr lang="en-US" sz="2800" dirty="0"/>
                        <a:t>Content-free Software</a:t>
                      </a:r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53134403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CFF49F0-D3B7-2340-95A3-6463C71211C8}"/>
              </a:ext>
            </a:extLst>
          </p:cNvPr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Transfer of Learning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Integration of Learning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pic>
        <p:nvPicPr>
          <p:cNvPr id="7" name="Graphic 6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4B75B2A6-A935-4D4E-A433-5DC5BD3B6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9723D534-F305-3340-BC09-805972E983D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8090" y="1501075"/>
            <a:ext cx="1209298" cy="12092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D3AB0E34-2586-5E44-A201-1F1180ED613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504" y="3159598"/>
            <a:ext cx="881424" cy="88142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759DA025-4380-E946-B0C7-0193F146885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1485" y="3079090"/>
            <a:ext cx="1021861" cy="10218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124BB0E0-36E0-4940-9CBC-AFA5A0AC690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8504" y="1545054"/>
            <a:ext cx="1192882" cy="11213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E41B70A4-CCF3-024F-B627-0AC2DFE79D1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0636" y="3079090"/>
            <a:ext cx="1121340" cy="11213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10F8033-F0E3-1743-8911-B1EEE7667E2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928" y="2851585"/>
            <a:ext cx="1544451" cy="15444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8D6AA69-2A11-2E4F-A0DA-AB21A297EE2D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9610" y="4514929"/>
            <a:ext cx="910018" cy="9100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1C8CD690-75D0-8840-B237-4D7C0D443F32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099" y="4555581"/>
            <a:ext cx="881424" cy="824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FD28BC08-B541-B649-92C5-A780271A9FDD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4806" y="5613292"/>
            <a:ext cx="766009" cy="7660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1272258E-9F12-5242-A2DB-1A6BF3E0D643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5297" y="4557488"/>
            <a:ext cx="926016" cy="8249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01FF201C-1576-DE47-93CA-CED51CD9282F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0634" y="5533289"/>
            <a:ext cx="926016" cy="92601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47839FD5-4E94-0740-8D4B-0EACF5AF7A4E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994" y="4596758"/>
            <a:ext cx="816470" cy="80236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B70365F5-A8F6-A844-A9DE-FF44EA954F19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8278" y="5624106"/>
            <a:ext cx="881426" cy="88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70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2286376" y="114506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Transfer of Learning</a:t>
            </a:r>
          </a:p>
        </p:txBody>
      </p:sp>
      <p:pic>
        <p:nvPicPr>
          <p:cNvPr id="20" name="Graphic 19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D6F402F1-360B-E347-B422-31AF34F07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1D2698B-4A73-4F45-A80A-420C8B4B18AA}"/>
              </a:ext>
            </a:extLst>
          </p:cNvPr>
          <p:cNvSpPr/>
          <p:nvPr/>
        </p:nvSpPr>
        <p:spPr>
          <a:xfrm>
            <a:off x="965854" y="1198176"/>
            <a:ext cx="71853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D6525"/>
                </a:solidFill>
              </a:rPr>
              <a:t>What is the </a:t>
            </a:r>
            <a:r>
              <a:rPr lang="en-US" sz="2800" b="1" cap="all" dirty="0">
                <a:ln/>
                <a:solidFill>
                  <a:srgbClr val="3E6943"/>
                </a:solidFill>
              </a:rPr>
              <a:t>Transfer of Learning </a:t>
            </a:r>
            <a:r>
              <a:rPr lang="en-US" sz="2800" b="1" dirty="0">
                <a:solidFill>
                  <a:srgbClr val="2D6525"/>
                </a:solidFill>
              </a:rPr>
              <a:t>Principle?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3075B524-C43F-744C-BB64-F2E2AB63D45B}"/>
              </a:ext>
            </a:extLst>
          </p:cNvPr>
          <p:cNvSpPr/>
          <p:nvPr/>
        </p:nvSpPr>
        <p:spPr>
          <a:xfrm>
            <a:off x="4912161" y="2502581"/>
            <a:ext cx="1733058" cy="850392"/>
          </a:xfrm>
          <a:prstGeom prst="rect">
            <a:avLst/>
          </a:prstGeom>
          <a:gradFill flip="none" rotWithShape="1">
            <a:gsLst>
              <a:gs pos="0">
                <a:srgbClr val="3E6943">
                  <a:shade val="30000"/>
                  <a:satMod val="115000"/>
                </a:srgbClr>
              </a:gs>
              <a:gs pos="50000">
                <a:srgbClr val="3E6943">
                  <a:shade val="67500"/>
                  <a:satMod val="115000"/>
                </a:srgbClr>
              </a:gs>
              <a:gs pos="100000">
                <a:srgbClr val="3E6943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Transfer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76938482-90EC-FF44-A4AC-E6D6CC2650B8}"/>
              </a:ext>
            </a:extLst>
          </p:cNvPr>
          <p:cNvSpPr/>
          <p:nvPr/>
        </p:nvSpPr>
        <p:spPr>
          <a:xfrm>
            <a:off x="2955345" y="2502581"/>
            <a:ext cx="1733058" cy="850392"/>
          </a:xfrm>
          <a:prstGeom prst="rect">
            <a:avLst/>
          </a:prstGeom>
          <a:gradFill flip="none" rotWithShape="1">
            <a:gsLst>
              <a:gs pos="0">
                <a:srgbClr val="3E6943">
                  <a:shade val="30000"/>
                  <a:satMod val="115000"/>
                </a:srgbClr>
              </a:gs>
              <a:gs pos="50000">
                <a:srgbClr val="3E6943">
                  <a:shade val="67500"/>
                  <a:satMod val="115000"/>
                </a:srgbClr>
              </a:gs>
              <a:gs pos="100000">
                <a:srgbClr val="3E6943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Recipe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EF8BA1CF-140E-5C41-A74B-462B60299C0F}"/>
              </a:ext>
            </a:extLst>
          </p:cNvPr>
          <p:cNvSpPr/>
          <p:nvPr/>
        </p:nvSpPr>
        <p:spPr>
          <a:xfrm>
            <a:off x="4912161" y="3544997"/>
            <a:ext cx="1733058" cy="850392"/>
          </a:xfrm>
          <a:prstGeom prst="rect">
            <a:avLst/>
          </a:prstGeom>
          <a:gradFill flip="none" rotWithShape="1">
            <a:gsLst>
              <a:gs pos="0">
                <a:srgbClr val="3E6943">
                  <a:shade val="30000"/>
                  <a:satMod val="115000"/>
                </a:srgbClr>
              </a:gs>
              <a:gs pos="50000">
                <a:srgbClr val="3E6943">
                  <a:shade val="67500"/>
                  <a:satMod val="115000"/>
                </a:srgbClr>
              </a:gs>
              <a:gs pos="100000">
                <a:srgbClr val="3E6943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Inert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492FEC96-E934-044D-8FAA-4EFB03EC199B}"/>
              </a:ext>
            </a:extLst>
          </p:cNvPr>
          <p:cNvSpPr/>
          <p:nvPr/>
        </p:nvSpPr>
        <p:spPr>
          <a:xfrm>
            <a:off x="2955345" y="3544997"/>
            <a:ext cx="1733058" cy="850392"/>
          </a:xfrm>
          <a:prstGeom prst="rect">
            <a:avLst/>
          </a:prstGeom>
          <a:gradFill flip="none" rotWithShape="1">
            <a:gsLst>
              <a:gs pos="0">
                <a:srgbClr val="3E6943">
                  <a:shade val="30000"/>
                  <a:satMod val="115000"/>
                </a:srgbClr>
              </a:gs>
              <a:gs pos="50000">
                <a:srgbClr val="3E6943">
                  <a:shade val="67500"/>
                  <a:satMod val="115000"/>
                </a:srgbClr>
              </a:gs>
              <a:gs pos="100000">
                <a:srgbClr val="3E6943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Lack of Knowledge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474E8D0-0A64-1B4C-AFB9-05BF7DC9CA6B}"/>
              </a:ext>
            </a:extLst>
          </p:cNvPr>
          <p:cNvSpPr/>
          <p:nvPr/>
        </p:nvSpPr>
        <p:spPr>
          <a:xfrm rot="16200000">
            <a:off x="1029798" y="3024020"/>
            <a:ext cx="2129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DOING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B849CDBC-8B5D-8B4F-9FDF-9383AF290325}"/>
              </a:ext>
            </a:extLst>
          </p:cNvPr>
          <p:cNvSpPr/>
          <p:nvPr/>
        </p:nvSpPr>
        <p:spPr>
          <a:xfrm>
            <a:off x="3280441" y="4696558"/>
            <a:ext cx="3117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KNOWING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85610289-6166-1143-8E62-DF58EA1EDCA3}"/>
              </a:ext>
            </a:extLst>
          </p:cNvPr>
          <p:cNvSpPr/>
          <p:nvPr/>
        </p:nvSpPr>
        <p:spPr>
          <a:xfrm>
            <a:off x="338630" y="6257726"/>
            <a:ext cx="2219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Bialik &amp; Fadel (2018). </a:t>
            </a:r>
          </a:p>
        </p:txBody>
      </p:sp>
    </p:spTree>
    <p:extLst>
      <p:ext uri="{BB962C8B-B14F-4D97-AF65-F5344CB8AC3E}">
        <p14:creationId xmlns:p14="http://schemas.microsoft.com/office/powerpoint/2010/main" val="3940726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2286376" y="114506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Transfer of Learning</a:t>
            </a:r>
          </a:p>
        </p:txBody>
      </p:sp>
      <p:pic>
        <p:nvPicPr>
          <p:cNvPr id="20" name="Graphic 19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D6F402F1-360B-E347-B422-31AF34F07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1D2698B-4A73-4F45-A80A-420C8B4B18AA}"/>
              </a:ext>
            </a:extLst>
          </p:cNvPr>
          <p:cNvSpPr/>
          <p:nvPr/>
        </p:nvSpPr>
        <p:spPr>
          <a:xfrm>
            <a:off x="1696568" y="1198176"/>
            <a:ext cx="52035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D6525"/>
                </a:solidFill>
              </a:rPr>
              <a:t>What is the </a:t>
            </a:r>
            <a:r>
              <a:rPr lang="en-US" sz="2800" b="1" cap="all" dirty="0">
                <a:ln/>
                <a:solidFill>
                  <a:srgbClr val="3E6943"/>
                </a:solidFill>
              </a:rPr>
              <a:t>Recipe knowledge</a:t>
            </a:r>
            <a:r>
              <a:rPr lang="en-US" sz="2800" b="1" dirty="0">
                <a:solidFill>
                  <a:srgbClr val="2D6525"/>
                </a:solidFill>
              </a:rPr>
              <a:t>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3075B524-C43F-744C-BB64-F2E2AB63D45B}"/>
              </a:ext>
            </a:extLst>
          </p:cNvPr>
          <p:cNvSpPr/>
          <p:nvPr/>
        </p:nvSpPr>
        <p:spPr>
          <a:xfrm>
            <a:off x="7742501" y="2162424"/>
            <a:ext cx="850832" cy="51060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Transfer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76938482-90EC-FF44-A4AC-E6D6CC2650B8}"/>
              </a:ext>
            </a:extLst>
          </p:cNvPr>
          <p:cNvSpPr/>
          <p:nvPr/>
        </p:nvSpPr>
        <p:spPr>
          <a:xfrm>
            <a:off x="6855531" y="2162424"/>
            <a:ext cx="850832" cy="510602"/>
          </a:xfrm>
          <a:prstGeom prst="rect">
            <a:avLst/>
          </a:prstGeom>
          <a:gradFill flip="none" rotWithShape="1">
            <a:gsLst>
              <a:gs pos="0">
                <a:srgbClr val="2D6525">
                  <a:shade val="30000"/>
                  <a:satMod val="115000"/>
                </a:srgbClr>
              </a:gs>
              <a:gs pos="50000">
                <a:srgbClr val="2D6525">
                  <a:shade val="67500"/>
                  <a:satMod val="115000"/>
                </a:srgbClr>
              </a:gs>
              <a:gs pos="100000">
                <a:srgbClr val="2D652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Recipe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EF8BA1CF-140E-5C41-A74B-462B60299C0F}"/>
              </a:ext>
            </a:extLst>
          </p:cNvPr>
          <p:cNvSpPr/>
          <p:nvPr/>
        </p:nvSpPr>
        <p:spPr>
          <a:xfrm>
            <a:off x="7742500" y="2713290"/>
            <a:ext cx="850832" cy="51060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Inert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492FEC96-E934-044D-8FAA-4EFB03EC199B}"/>
              </a:ext>
            </a:extLst>
          </p:cNvPr>
          <p:cNvSpPr/>
          <p:nvPr/>
        </p:nvSpPr>
        <p:spPr>
          <a:xfrm>
            <a:off x="6855531" y="2709388"/>
            <a:ext cx="850832" cy="51060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Lack of Knowledge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474E8D0-0A64-1B4C-AFB9-05BF7DC9CA6B}"/>
              </a:ext>
            </a:extLst>
          </p:cNvPr>
          <p:cNvSpPr/>
          <p:nvPr/>
        </p:nvSpPr>
        <p:spPr>
          <a:xfrm rot="16200000">
            <a:off x="6134780" y="2504961"/>
            <a:ext cx="106072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DOING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B849CDBC-8B5D-8B4F-9FDF-9383AF290325}"/>
              </a:ext>
            </a:extLst>
          </p:cNvPr>
          <p:cNvSpPr/>
          <p:nvPr/>
        </p:nvSpPr>
        <p:spPr>
          <a:xfrm>
            <a:off x="6900108" y="3219990"/>
            <a:ext cx="168478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KNOWING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xmlns="" id="{258F543E-C736-504B-857D-EF7677F74B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746240"/>
              </p:ext>
            </p:extLst>
          </p:nvPr>
        </p:nvGraphicFramePr>
        <p:xfrm>
          <a:off x="455665" y="2140267"/>
          <a:ext cx="5740958" cy="2762327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19350">
                  <a:extLst>
                    <a:ext uri="{9D8B030D-6E8A-4147-A177-3AD203B41FA5}">
                      <a16:colId xmlns:a16="http://schemas.microsoft.com/office/drawing/2014/main" xmlns="" val="1912177058"/>
                    </a:ext>
                  </a:extLst>
                </a:gridCol>
                <a:gridCol w="3721608">
                  <a:extLst>
                    <a:ext uri="{9D8B030D-6E8A-4147-A177-3AD203B41FA5}">
                      <a16:colId xmlns:a16="http://schemas.microsoft.com/office/drawing/2014/main" xmlns="" val="577848375"/>
                    </a:ext>
                  </a:extLst>
                </a:gridCol>
              </a:tblGrid>
              <a:tr h="417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2928469"/>
                  </a:ext>
                </a:extLst>
              </a:tr>
              <a:tr h="4102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Lack of Knowledge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12674683"/>
                  </a:ext>
                </a:extLst>
              </a:tr>
              <a:tr h="11741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Recipe Knowledge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Students can complete activity that require certain knowledge, but do not have a deep understanding of it.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50435179"/>
                  </a:ext>
                </a:extLst>
              </a:tr>
              <a:tr h="3801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Inert Knowledge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45462038"/>
                  </a:ext>
                </a:extLst>
              </a:tr>
              <a:tr h="3801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Transfer Knowledge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42671623"/>
                  </a:ext>
                </a:extLst>
              </a:tr>
            </a:tbl>
          </a:graphicData>
        </a:graphic>
      </p:graphicFrame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869890E1-5266-DE44-B53E-FAA6AC620023}"/>
              </a:ext>
            </a:extLst>
          </p:cNvPr>
          <p:cNvSpPr/>
          <p:nvPr/>
        </p:nvSpPr>
        <p:spPr>
          <a:xfrm>
            <a:off x="713608" y="5510931"/>
            <a:ext cx="8087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See also: </a:t>
            </a:r>
            <a:r>
              <a:rPr lang="en-US" sz="2800" b="1" dirty="0">
                <a:solidFill>
                  <a:srgbClr val="2D6525"/>
                </a:solidFill>
              </a:rPr>
              <a:t>Deep and Fragile Knowledge. </a:t>
            </a:r>
            <a:r>
              <a:rPr lang="en-US" sz="2800" dirty="0"/>
              <a:t>Perkins (2003)</a:t>
            </a:r>
          </a:p>
        </p:txBody>
      </p:sp>
    </p:spTree>
    <p:extLst>
      <p:ext uri="{BB962C8B-B14F-4D97-AF65-F5344CB8AC3E}">
        <p14:creationId xmlns:p14="http://schemas.microsoft.com/office/powerpoint/2010/main" val="2496745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2286376" y="114506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Transfer of Learning</a:t>
            </a:r>
          </a:p>
        </p:txBody>
      </p:sp>
      <p:pic>
        <p:nvPicPr>
          <p:cNvPr id="20" name="Graphic 19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D6F402F1-360B-E347-B422-31AF34F07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1D2698B-4A73-4F45-A80A-420C8B4B18AA}"/>
              </a:ext>
            </a:extLst>
          </p:cNvPr>
          <p:cNvSpPr/>
          <p:nvPr/>
        </p:nvSpPr>
        <p:spPr>
          <a:xfrm>
            <a:off x="2039896" y="1236995"/>
            <a:ext cx="50642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D6525"/>
                </a:solidFill>
              </a:rPr>
              <a:t>What is the </a:t>
            </a:r>
            <a:r>
              <a:rPr lang="en-US" sz="2800" b="1" cap="all" dirty="0">
                <a:ln/>
                <a:solidFill>
                  <a:srgbClr val="3E6943"/>
                </a:solidFill>
              </a:rPr>
              <a:t>INERT knowledge</a:t>
            </a:r>
            <a:r>
              <a:rPr lang="en-US" sz="2800" b="1" dirty="0">
                <a:solidFill>
                  <a:srgbClr val="2D6525"/>
                </a:solidFill>
              </a:rPr>
              <a:t>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3075B524-C43F-744C-BB64-F2E2AB63D45B}"/>
              </a:ext>
            </a:extLst>
          </p:cNvPr>
          <p:cNvSpPr/>
          <p:nvPr/>
        </p:nvSpPr>
        <p:spPr>
          <a:xfrm>
            <a:off x="7742501" y="2162424"/>
            <a:ext cx="850832" cy="51060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Transfer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76938482-90EC-FF44-A4AC-E6D6CC2650B8}"/>
              </a:ext>
            </a:extLst>
          </p:cNvPr>
          <p:cNvSpPr/>
          <p:nvPr/>
        </p:nvSpPr>
        <p:spPr>
          <a:xfrm>
            <a:off x="7750940" y="2712196"/>
            <a:ext cx="850832" cy="510602"/>
          </a:xfrm>
          <a:prstGeom prst="rect">
            <a:avLst/>
          </a:prstGeom>
          <a:gradFill flip="none" rotWithShape="1">
            <a:gsLst>
              <a:gs pos="0">
                <a:srgbClr val="2D6525">
                  <a:shade val="30000"/>
                  <a:satMod val="115000"/>
                </a:srgbClr>
              </a:gs>
              <a:gs pos="50000">
                <a:srgbClr val="2D6525">
                  <a:shade val="67500"/>
                  <a:satMod val="115000"/>
                </a:srgbClr>
              </a:gs>
              <a:gs pos="100000">
                <a:srgbClr val="2D652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Inert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EF8BA1CF-140E-5C41-A74B-462B60299C0F}"/>
              </a:ext>
            </a:extLst>
          </p:cNvPr>
          <p:cNvSpPr/>
          <p:nvPr/>
        </p:nvSpPr>
        <p:spPr>
          <a:xfrm>
            <a:off x="6846387" y="2140267"/>
            <a:ext cx="850832" cy="51060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Recipe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492FEC96-E934-044D-8FAA-4EFB03EC199B}"/>
              </a:ext>
            </a:extLst>
          </p:cNvPr>
          <p:cNvSpPr/>
          <p:nvPr/>
        </p:nvSpPr>
        <p:spPr>
          <a:xfrm>
            <a:off x="6855531" y="2709388"/>
            <a:ext cx="850832" cy="51060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Lack of Knowledge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474E8D0-0A64-1B4C-AFB9-05BF7DC9CA6B}"/>
              </a:ext>
            </a:extLst>
          </p:cNvPr>
          <p:cNvSpPr/>
          <p:nvPr/>
        </p:nvSpPr>
        <p:spPr>
          <a:xfrm rot="16200000">
            <a:off x="6134780" y="2504961"/>
            <a:ext cx="106072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DOING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B849CDBC-8B5D-8B4F-9FDF-9383AF290325}"/>
              </a:ext>
            </a:extLst>
          </p:cNvPr>
          <p:cNvSpPr/>
          <p:nvPr/>
        </p:nvSpPr>
        <p:spPr>
          <a:xfrm>
            <a:off x="6900108" y="3219990"/>
            <a:ext cx="168478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KNOWING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xmlns="" id="{258F543E-C736-504B-857D-EF7677F74B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448217"/>
              </p:ext>
            </p:extLst>
          </p:nvPr>
        </p:nvGraphicFramePr>
        <p:xfrm>
          <a:off x="455665" y="2140267"/>
          <a:ext cx="5740958" cy="250101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19350">
                  <a:extLst>
                    <a:ext uri="{9D8B030D-6E8A-4147-A177-3AD203B41FA5}">
                      <a16:colId xmlns:a16="http://schemas.microsoft.com/office/drawing/2014/main" xmlns="" val="1912177058"/>
                    </a:ext>
                  </a:extLst>
                </a:gridCol>
                <a:gridCol w="3721608">
                  <a:extLst>
                    <a:ext uri="{9D8B030D-6E8A-4147-A177-3AD203B41FA5}">
                      <a16:colId xmlns:a16="http://schemas.microsoft.com/office/drawing/2014/main" xmlns="" val="577848375"/>
                    </a:ext>
                  </a:extLst>
                </a:gridCol>
              </a:tblGrid>
              <a:tr h="417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2928469"/>
                  </a:ext>
                </a:extLst>
              </a:tr>
              <a:tr h="4102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Lack of Knowledge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12674683"/>
                  </a:ext>
                </a:extLst>
              </a:tr>
              <a:tr h="652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Recipe Knowledge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50435179"/>
                  </a:ext>
                </a:extLst>
              </a:tr>
              <a:tr h="3801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Inert Knowledge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Students can recall knowledge, but do not have ability to use it in real life.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45462038"/>
                  </a:ext>
                </a:extLst>
              </a:tr>
              <a:tr h="3801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Transfer Knowledge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42671623"/>
                  </a:ext>
                </a:extLst>
              </a:tr>
            </a:tbl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B22CAB31-2946-984B-984D-36D53E7657B5}"/>
              </a:ext>
            </a:extLst>
          </p:cNvPr>
          <p:cNvSpPr/>
          <p:nvPr/>
        </p:nvSpPr>
        <p:spPr>
          <a:xfrm>
            <a:off x="713608" y="5359395"/>
            <a:ext cx="8087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See also: </a:t>
            </a:r>
            <a:r>
              <a:rPr lang="en-US" sz="2800" b="1" dirty="0">
                <a:solidFill>
                  <a:srgbClr val="2D6525"/>
                </a:solidFill>
              </a:rPr>
              <a:t>Deep and Fragile Knowledge. </a:t>
            </a:r>
            <a:r>
              <a:rPr lang="en-US" sz="2800" dirty="0"/>
              <a:t>Perkins (2003)</a:t>
            </a:r>
          </a:p>
        </p:txBody>
      </p:sp>
    </p:spTree>
    <p:extLst>
      <p:ext uri="{BB962C8B-B14F-4D97-AF65-F5344CB8AC3E}">
        <p14:creationId xmlns:p14="http://schemas.microsoft.com/office/powerpoint/2010/main" val="1119116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2286376" y="114506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Transfer of Learning</a:t>
            </a:r>
          </a:p>
        </p:txBody>
      </p:sp>
      <p:pic>
        <p:nvPicPr>
          <p:cNvPr id="20" name="Graphic 19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D6F402F1-360B-E347-B422-31AF34F07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1D2698B-4A73-4F45-A80A-420C8B4B18AA}"/>
              </a:ext>
            </a:extLst>
          </p:cNvPr>
          <p:cNvSpPr/>
          <p:nvPr/>
        </p:nvSpPr>
        <p:spPr>
          <a:xfrm>
            <a:off x="584326" y="1623000"/>
            <a:ext cx="7262116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D6525"/>
                </a:solidFill>
              </a:rPr>
              <a:t>When knowledge can be described as FRAGILE?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942B7BD-C7A7-F447-911B-B47B8DF0BB29}"/>
              </a:ext>
            </a:extLst>
          </p:cNvPr>
          <p:cNvSpPr/>
          <p:nvPr/>
        </p:nvSpPr>
        <p:spPr>
          <a:xfrm>
            <a:off x="584326" y="4148041"/>
            <a:ext cx="7416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/>
              <a:t>When there is any stress added to it, it collapses and ceases to be useful.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/>
              <a:t>Inconsistency in academic performance.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75E8A48-AD3D-7E4D-B014-3330FB541D86}"/>
              </a:ext>
            </a:extLst>
          </p:cNvPr>
          <p:cNvSpPr/>
          <p:nvPr/>
        </p:nvSpPr>
        <p:spPr>
          <a:xfrm>
            <a:off x="584326" y="2359603"/>
            <a:ext cx="6232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When knowledge is based on its behavior.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05121195-A6FE-094A-96FA-502A23534D71}"/>
              </a:ext>
            </a:extLst>
          </p:cNvPr>
          <p:cNvSpPr/>
          <p:nvPr/>
        </p:nvSpPr>
        <p:spPr>
          <a:xfrm>
            <a:off x="584326" y="3429000"/>
            <a:ext cx="6805133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D6525"/>
                </a:solidFill>
              </a:rPr>
              <a:t>Not a good foundation for knowledge, Why?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2924E9AF-E595-444A-AAE9-E32F4F49C8B6}"/>
              </a:ext>
            </a:extLst>
          </p:cNvPr>
          <p:cNvSpPr/>
          <p:nvPr/>
        </p:nvSpPr>
        <p:spPr>
          <a:xfrm>
            <a:off x="430643" y="6141873"/>
            <a:ext cx="4127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Bialik &amp; Fadel (2018) &amp; Perkins, D. (2003) </a:t>
            </a:r>
          </a:p>
        </p:txBody>
      </p:sp>
    </p:spTree>
    <p:extLst>
      <p:ext uri="{BB962C8B-B14F-4D97-AF65-F5344CB8AC3E}">
        <p14:creationId xmlns:p14="http://schemas.microsoft.com/office/powerpoint/2010/main" val="98383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2286376" y="114506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Transfer of Learning</a:t>
            </a:r>
          </a:p>
        </p:txBody>
      </p:sp>
      <p:pic>
        <p:nvPicPr>
          <p:cNvPr id="20" name="Graphic 19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D6F402F1-360B-E347-B422-31AF34F07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B46C62-B9BC-A747-A8A9-72C9F1ECA365}"/>
              </a:ext>
            </a:extLst>
          </p:cNvPr>
          <p:cNvSpPr/>
          <p:nvPr/>
        </p:nvSpPr>
        <p:spPr>
          <a:xfrm>
            <a:off x="685800" y="2390357"/>
            <a:ext cx="8074152" cy="2502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70000"/>
              </a:lnSpc>
            </a:pPr>
            <a:r>
              <a:rPr lang="en-US" sz="3200" i="1" dirty="0"/>
              <a:t>Any tool that </a:t>
            </a:r>
            <a:r>
              <a:rPr lang="en-US" sz="3200" b="1" dirty="0"/>
              <a:t>enable students to apply what they have learned to new situations</a:t>
            </a:r>
            <a:r>
              <a:rPr lang="en-US" sz="3200" dirty="0"/>
              <a:t>, a key indicator of the success of their learning.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65A2099-2F83-AF4E-ABA1-B69CE92E97D2}"/>
              </a:ext>
            </a:extLst>
          </p:cNvPr>
          <p:cNvSpPr/>
          <p:nvPr/>
        </p:nvSpPr>
        <p:spPr>
          <a:xfrm>
            <a:off x="1222536" y="1523098"/>
            <a:ext cx="68834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TRANSFER OF LEARNING principle uses </a:t>
            </a:r>
          </a:p>
        </p:txBody>
      </p:sp>
    </p:spTree>
    <p:extLst>
      <p:ext uri="{BB962C8B-B14F-4D97-AF65-F5344CB8AC3E}">
        <p14:creationId xmlns:p14="http://schemas.microsoft.com/office/powerpoint/2010/main" val="4266834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2286376" y="114506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Transfer of Learning</a:t>
            </a:r>
          </a:p>
        </p:txBody>
      </p:sp>
      <p:pic>
        <p:nvPicPr>
          <p:cNvPr id="20" name="Graphic 19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D6F402F1-360B-E347-B422-31AF34F07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59A1CD2-2C03-AC4C-9BAB-CCD6F0670DF6}"/>
              </a:ext>
            </a:extLst>
          </p:cNvPr>
          <p:cNvSpPr/>
          <p:nvPr/>
        </p:nvSpPr>
        <p:spPr>
          <a:xfrm>
            <a:off x="727870" y="1206128"/>
            <a:ext cx="7688259" cy="187743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</a:rPr>
              <a:t>Tools that enable applying acquired knowledge to new situations :</a:t>
            </a:r>
          </a:p>
          <a:p>
            <a:pPr algn="ctr"/>
            <a:endParaRPr lang="en-US" sz="3200" b="1" cap="none" spc="0" dirty="0">
              <a:ln/>
              <a:solidFill>
                <a:srgbClr val="3E6943"/>
              </a:solidFill>
              <a:effectLst/>
            </a:endParaRPr>
          </a:p>
          <a:p>
            <a:pPr algn="ctr"/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Can you name tools that can be used for the</a:t>
            </a:r>
          </a:p>
          <a:p>
            <a:pPr algn="ctr"/>
            <a:r>
              <a:rPr lang="en-US" sz="3200" b="1" cap="all" dirty="0">
                <a:ln/>
                <a:solidFill>
                  <a:srgbClr val="3E6943"/>
                </a:solidFill>
              </a:rPr>
              <a:t>Transfer of Learning </a:t>
            </a:r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principle?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D57601B3-CD7A-F547-BA44-2DE8F39C20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096013"/>
              </p:ext>
            </p:extLst>
          </p:nvPr>
        </p:nvGraphicFramePr>
        <p:xfrm>
          <a:off x="1468945" y="3429000"/>
          <a:ext cx="5087304" cy="245059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282631">
                  <a:extLst>
                    <a:ext uri="{9D8B030D-6E8A-4147-A177-3AD203B41FA5}">
                      <a16:colId xmlns:a16="http://schemas.microsoft.com/office/drawing/2014/main" xmlns="" val="1912177058"/>
                    </a:ext>
                  </a:extLst>
                </a:gridCol>
                <a:gridCol w="804673">
                  <a:extLst>
                    <a:ext uri="{9D8B030D-6E8A-4147-A177-3AD203B41FA5}">
                      <a16:colId xmlns:a16="http://schemas.microsoft.com/office/drawing/2014/main" xmlns="" val="577848375"/>
                    </a:ext>
                  </a:extLst>
                </a:gridCol>
              </a:tblGrid>
              <a:tr h="612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Integration of Learning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12674683"/>
                  </a:ext>
                </a:extLst>
              </a:tr>
              <a:tr h="612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Transfer of Learning</a:t>
                      </a:r>
                      <a:endParaRPr lang="en-US" sz="18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50435179"/>
                  </a:ext>
                </a:extLst>
              </a:tr>
              <a:tr h="612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Higher-order Thinking and Problem Solving</a:t>
                      </a:r>
                      <a:endParaRPr lang="en-US" sz="1800" dirty="0">
                        <a:solidFill>
                          <a:srgbClr val="BFBFB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45462038"/>
                  </a:ext>
                </a:extLst>
              </a:tr>
              <a:tr h="612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Collaborative Learning</a:t>
                      </a:r>
                      <a:endParaRPr lang="en-US" sz="1800" dirty="0">
                        <a:solidFill>
                          <a:srgbClr val="BFBFB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42671623"/>
                  </a:ext>
                </a:extLst>
              </a:tr>
            </a:tbl>
          </a:graphicData>
        </a:graphic>
      </p:graphicFrame>
      <p:pic>
        <p:nvPicPr>
          <p:cNvPr id="14" name="Graphic 13" descr="Checkmark">
            <a:extLst>
              <a:ext uri="{FF2B5EF4-FFF2-40B4-BE49-F238E27FC236}">
                <a16:creationId xmlns:a16="http://schemas.microsoft.com/office/drawing/2014/main" xmlns="" id="{78E6B320-D92D-D945-A104-6C75835336E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882824" y="4046466"/>
            <a:ext cx="550412" cy="550412"/>
          </a:xfrm>
          <a:prstGeom prst="rect">
            <a:avLst/>
          </a:prstGeom>
        </p:spPr>
      </p:pic>
      <p:pic>
        <p:nvPicPr>
          <p:cNvPr id="15" name="Graphic 14" descr="Stopwatch">
            <a:extLst>
              <a:ext uri="{FF2B5EF4-FFF2-40B4-BE49-F238E27FC236}">
                <a16:creationId xmlns:a16="http://schemas.microsoft.com/office/drawing/2014/main" xmlns="" id="{0D967F9F-26F6-0D42-817B-38B2294CAF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860634" y="340727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65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2286376" y="114506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Transfer of Learning</a:t>
            </a:r>
          </a:p>
        </p:txBody>
      </p:sp>
      <p:pic>
        <p:nvPicPr>
          <p:cNvPr id="20" name="Graphic 19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D6F402F1-360B-E347-B422-31AF34F07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xmlns="" id="{736BF575-B4C0-2F43-BF53-D27D5DC2E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954587"/>
              </p:ext>
            </p:extLst>
          </p:nvPr>
        </p:nvGraphicFramePr>
        <p:xfrm>
          <a:off x="543916" y="1511790"/>
          <a:ext cx="8187660" cy="497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6756">
                  <a:extLst>
                    <a:ext uri="{9D8B030D-6E8A-4147-A177-3AD203B41FA5}">
                      <a16:colId xmlns:a16="http://schemas.microsoft.com/office/drawing/2014/main" xmlns="" val="1987725732"/>
                    </a:ext>
                  </a:extLst>
                </a:gridCol>
                <a:gridCol w="5640904">
                  <a:extLst>
                    <a:ext uri="{9D8B030D-6E8A-4147-A177-3AD203B41FA5}">
                      <a16:colId xmlns:a16="http://schemas.microsoft.com/office/drawing/2014/main" xmlns="" val="3356334470"/>
                    </a:ext>
                  </a:extLst>
                </a:gridCol>
              </a:tblGrid>
              <a:tr h="1295418">
                <a:tc>
                  <a:txBody>
                    <a:bodyPr/>
                    <a:lstStyle/>
                    <a:p>
                      <a:r>
                        <a:rPr lang="en-US" sz="2400" dirty="0"/>
                        <a:t>Concept Mapping Software</a:t>
                      </a:r>
                    </a:p>
                  </a:txBody>
                  <a:tcPr anchor="ctr"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55054"/>
                  </a:ext>
                </a:extLst>
              </a:tr>
              <a:tr h="1115568">
                <a:tc>
                  <a:txBody>
                    <a:bodyPr/>
                    <a:lstStyle/>
                    <a:p>
                      <a:r>
                        <a:rPr lang="en-US" sz="2400" dirty="0"/>
                        <a:t>Presentation Software</a:t>
                      </a:r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3011888"/>
                  </a:ext>
                </a:extLst>
              </a:tr>
              <a:tr h="1127610">
                <a:tc>
                  <a:txBody>
                    <a:bodyPr/>
                    <a:lstStyle/>
                    <a:p>
                      <a:r>
                        <a:rPr lang="en-US" sz="2400" dirty="0"/>
                        <a:t>Database Software</a:t>
                      </a:r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53134403"/>
                  </a:ext>
                </a:extLst>
              </a:tr>
              <a:tr h="1432644">
                <a:tc>
                  <a:txBody>
                    <a:bodyPr/>
                    <a:lstStyle/>
                    <a:p>
                      <a:r>
                        <a:rPr lang="en-US" sz="2400" dirty="0"/>
                        <a:t>Simulation Software</a:t>
                      </a:r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795871200"/>
                  </a:ext>
                </a:extLst>
              </a:tr>
            </a:tbl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385A98FC-1C69-1047-AE7F-3E704873DA9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890" y="4100606"/>
            <a:ext cx="816470" cy="81647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6BD43A81-4C8E-634B-9B98-F2FEDFA30B3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224" y="2993310"/>
            <a:ext cx="687827" cy="67594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36ECA4D0-5A24-784E-9117-E9B9AEC3E22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681" y="2943922"/>
            <a:ext cx="742549" cy="7425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3825A54-1AC4-3145-8175-094C549ED593}"/>
              </a:ext>
            </a:extLst>
          </p:cNvPr>
          <p:cNvSpPr/>
          <p:nvPr/>
        </p:nvSpPr>
        <p:spPr>
          <a:xfrm>
            <a:off x="221771" y="993887"/>
            <a:ext cx="5128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Knowledge Representation Tools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5D1C4D0-560A-B14B-BA11-8DE32A471F7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3276" y="1818644"/>
            <a:ext cx="911418" cy="8067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0A57842-96E5-714C-8C8E-14387CD4ED63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7583" y="2793841"/>
            <a:ext cx="1082790" cy="1082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DFB7876-A759-6344-8545-D860BB88B04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5633" y="2853145"/>
            <a:ext cx="944663" cy="944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94BBD36-F389-1643-AFA4-59A8251A6FB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7924" y="4190513"/>
            <a:ext cx="1885961" cy="5615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79512DC-CAEC-3542-AA6E-F7E93951E601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2128" y="4064068"/>
            <a:ext cx="757012" cy="7439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9593464-276B-5F44-8C54-1F8E1F3BA67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1700" y="1769370"/>
            <a:ext cx="1838529" cy="8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49F8318-6F15-8446-B2CB-FB53D0AFDBF6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7622" y="1561482"/>
            <a:ext cx="1028126" cy="1187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A42E1F6-BEF4-FC45-8571-B3C77BB05BDC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5441" y="1751937"/>
            <a:ext cx="698454" cy="6984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AE939A46-AC86-A64A-9AAC-563361103AAE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0605" y="2476127"/>
            <a:ext cx="1028126" cy="27775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07D93B10-5E42-BF47-A70D-A871B2B53A7C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888" y="5132407"/>
            <a:ext cx="1161180" cy="109925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7AAC38B6-B3F9-6C4D-B56A-E9F13A7315F8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0199" y="5057844"/>
            <a:ext cx="1118541" cy="119491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2A8B08FC-5B28-5C4A-BA4E-39BE9A09A684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340" y="5215659"/>
            <a:ext cx="909515" cy="85163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F89D4628-F4FF-704A-A444-3D2608D32368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5528" y="5181814"/>
            <a:ext cx="1592917" cy="7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19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2286376" y="114506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Transfer of Learning</a:t>
            </a:r>
          </a:p>
        </p:txBody>
      </p:sp>
      <p:pic>
        <p:nvPicPr>
          <p:cNvPr id="20" name="Graphic 19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D6F402F1-360B-E347-B422-31AF34F07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3825A54-1AC4-3145-8175-094C549ED593}"/>
              </a:ext>
            </a:extLst>
          </p:cNvPr>
          <p:cNvSpPr/>
          <p:nvPr/>
        </p:nvSpPr>
        <p:spPr>
          <a:xfrm>
            <a:off x="738434" y="1593859"/>
            <a:ext cx="606024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D6525"/>
                </a:solidFill>
              </a:rPr>
              <a:t>Better Knowledge Representation Tools</a:t>
            </a:r>
          </a:p>
          <a:p>
            <a:r>
              <a:rPr lang="en-US" sz="2800" b="1" dirty="0">
                <a:solidFill>
                  <a:srgbClr val="2D6525"/>
                </a:solidFill>
              </a:rPr>
              <a:t>should support </a:t>
            </a:r>
          </a:p>
        </p:txBody>
      </p:sp>
      <p:sp>
        <p:nvSpPr>
          <p:cNvPr id="10" name="Folded Corner 9">
            <a:extLst>
              <a:ext uri="{FF2B5EF4-FFF2-40B4-BE49-F238E27FC236}">
                <a16:creationId xmlns:a16="http://schemas.microsoft.com/office/drawing/2014/main" xmlns="" id="{5C53096E-051B-6A49-A489-AF4229E68623}"/>
              </a:ext>
            </a:extLst>
          </p:cNvPr>
          <p:cNvSpPr/>
          <p:nvPr/>
        </p:nvSpPr>
        <p:spPr>
          <a:xfrm>
            <a:off x="1826331" y="3130458"/>
            <a:ext cx="1671608" cy="1040125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Different Learning Styles</a:t>
            </a:r>
          </a:p>
        </p:txBody>
      </p:sp>
      <p:sp>
        <p:nvSpPr>
          <p:cNvPr id="36" name="Folded Corner 35">
            <a:extLst>
              <a:ext uri="{FF2B5EF4-FFF2-40B4-BE49-F238E27FC236}">
                <a16:creationId xmlns:a16="http://schemas.microsoft.com/office/drawing/2014/main" xmlns="" id="{279670B5-C8AC-8F41-A1E4-99FB7749A365}"/>
              </a:ext>
            </a:extLst>
          </p:cNvPr>
          <p:cNvSpPr/>
          <p:nvPr/>
        </p:nvSpPr>
        <p:spPr>
          <a:xfrm>
            <a:off x="3783147" y="3130458"/>
            <a:ext cx="1671608" cy="1040125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Problem-Solving Tasks </a:t>
            </a:r>
          </a:p>
        </p:txBody>
      </p:sp>
      <p:sp>
        <p:nvSpPr>
          <p:cNvPr id="37" name="Folded Corner 36">
            <a:extLst>
              <a:ext uri="{FF2B5EF4-FFF2-40B4-BE49-F238E27FC236}">
                <a16:creationId xmlns:a16="http://schemas.microsoft.com/office/drawing/2014/main" xmlns="" id="{5D64877B-53C0-4546-9BC8-7682F7A84441}"/>
              </a:ext>
            </a:extLst>
          </p:cNvPr>
          <p:cNvSpPr/>
          <p:nvPr/>
        </p:nvSpPr>
        <p:spPr>
          <a:xfrm>
            <a:off x="5739963" y="3130458"/>
            <a:ext cx="1671608" cy="1040125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/>
              <a:t>Multi-sensory</a:t>
            </a:r>
            <a:r>
              <a:rPr lang="en-US" dirty="0"/>
              <a:t> Experience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2C50D1B2-0D47-2C48-8AAA-B5B6F58B40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1085" y="4579773"/>
            <a:ext cx="1562100" cy="15621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76A9735D-A1AE-2D4E-89AD-88A88195E40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0081" y="4579773"/>
            <a:ext cx="1478815" cy="15621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CE5EEA4E-43C5-3047-A47F-6AA76100FE3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9140" y="4471153"/>
            <a:ext cx="1597198" cy="158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8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6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2289890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Transfer of Learning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2102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4575262" y="11833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Higher-order Thinking and Problem Solving</a:t>
            </a:r>
          </a:p>
        </p:txBody>
      </p:sp>
      <p:pic>
        <p:nvPicPr>
          <p:cNvPr id="13" name="Graphic 12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6C3421BE-5533-D14C-8249-A74F9193B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EA264CE-04A8-2145-98CA-ABE71772738A}"/>
              </a:ext>
            </a:extLst>
          </p:cNvPr>
          <p:cNvSpPr/>
          <p:nvPr/>
        </p:nvSpPr>
        <p:spPr>
          <a:xfrm>
            <a:off x="1828534" y="1664740"/>
            <a:ext cx="60338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D6525"/>
                </a:solidFill>
              </a:rPr>
              <a:t>What is the </a:t>
            </a:r>
            <a:r>
              <a:rPr lang="en-US" sz="2800" b="1" cap="all" dirty="0">
                <a:ln/>
                <a:solidFill>
                  <a:srgbClr val="3E6943"/>
                </a:solidFill>
              </a:rPr>
              <a:t>Higher-order Thinking</a:t>
            </a:r>
            <a:r>
              <a:rPr lang="en-US" sz="2800" b="1" dirty="0">
                <a:solidFill>
                  <a:srgbClr val="2D6525"/>
                </a:solidFill>
              </a:rPr>
              <a:t>?</a:t>
            </a:r>
          </a:p>
        </p:txBody>
      </p:sp>
      <p:sp>
        <p:nvSpPr>
          <p:cNvPr id="22" name="Folded Corner 21">
            <a:extLst>
              <a:ext uri="{FF2B5EF4-FFF2-40B4-BE49-F238E27FC236}">
                <a16:creationId xmlns:a16="http://schemas.microsoft.com/office/drawing/2014/main" xmlns="" id="{28F6ADE7-9FB0-7448-9D27-FE105CEF9D17}"/>
              </a:ext>
            </a:extLst>
          </p:cNvPr>
          <p:cNvSpPr/>
          <p:nvPr/>
        </p:nvSpPr>
        <p:spPr>
          <a:xfrm>
            <a:off x="1828534" y="2877315"/>
            <a:ext cx="1671608" cy="1040124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Asking questions</a:t>
            </a:r>
          </a:p>
        </p:txBody>
      </p:sp>
      <p:sp>
        <p:nvSpPr>
          <p:cNvPr id="23" name="Folded Corner 22">
            <a:extLst>
              <a:ext uri="{FF2B5EF4-FFF2-40B4-BE49-F238E27FC236}">
                <a16:creationId xmlns:a16="http://schemas.microsoft.com/office/drawing/2014/main" xmlns="" id="{6C7482BE-8254-9140-A891-E9E5D218C12C}"/>
              </a:ext>
            </a:extLst>
          </p:cNvPr>
          <p:cNvSpPr/>
          <p:nvPr/>
        </p:nvSpPr>
        <p:spPr>
          <a:xfrm>
            <a:off x="3785350" y="2877315"/>
            <a:ext cx="1671608" cy="1040125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Defining problems</a:t>
            </a:r>
          </a:p>
        </p:txBody>
      </p:sp>
      <p:sp>
        <p:nvSpPr>
          <p:cNvPr id="24" name="Folded Corner 23">
            <a:extLst>
              <a:ext uri="{FF2B5EF4-FFF2-40B4-BE49-F238E27FC236}">
                <a16:creationId xmlns:a16="http://schemas.microsoft.com/office/drawing/2014/main" xmlns="" id="{5F870B16-4531-BF4B-87E1-42CC5BD24A6E}"/>
              </a:ext>
            </a:extLst>
          </p:cNvPr>
          <p:cNvSpPr/>
          <p:nvPr/>
        </p:nvSpPr>
        <p:spPr>
          <a:xfrm>
            <a:off x="5742166" y="2877315"/>
            <a:ext cx="1671608" cy="1040125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Examining evidence</a:t>
            </a:r>
          </a:p>
        </p:txBody>
      </p:sp>
      <p:sp>
        <p:nvSpPr>
          <p:cNvPr id="25" name="Folded Corner 24">
            <a:extLst>
              <a:ext uri="{FF2B5EF4-FFF2-40B4-BE49-F238E27FC236}">
                <a16:creationId xmlns:a16="http://schemas.microsoft.com/office/drawing/2014/main" xmlns="" id="{2CBA94C9-A328-F14C-9A59-47479D17964E}"/>
              </a:ext>
            </a:extLst>
          </p:cNvPr>
          <p:cNvSpPr/>
          <p:nvPr/>
        </p:nvSpPr>
        <p:spPr>
          <a:xfrm>
            <a:off x="1087870" y="4194051"/>
            <a:ext cx="1671608" cy="1040124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Analyzing assumptions &amp; biases</a:t>
            </a:r>
          </a:p>
        </p:txBody>
      </p:sp>
      <p:sp>
        <p:nvSpPr>
          <p:cNvPr id="26" name="Folded Corner 25">
            <a:extLst>
              <a:ext uri="{FF2B5EF4-FFF2-40B4-BE49-F238E27FC236}">
                <a16:creationId xmlns:a16="http://schemas.microsoft.com/office/drawing/2014/main" xmlns="" id="{97C32880-F96D-9B4B-8B43-730FE75AFBA9}"/>
              </a:ext>
            </a:extLst>
          </p:cNvPr>
          <p:cNvSpPr/>
          <p:nvPr/>
        </p:nvSpPr>
        <p:spPr>
          <a:xfrm>
            <a:off x="3044686" y="4194051"/>
            <a:ext cx="1671608" cy="1040125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Considering alternative interpretation</a:t>
            </a:r>
          </a:p>
        </p:txBody>
      </p:sp>
      <p:sp>
        <p:nvSpPr>
          <p:cNvPr id="27" name="Folded Corner 26">
            <a:extLst>
              <a:ext uri="{FF2B5EF4-FFF2-40B4-BE49-F238E27FC236}">
                <a16:creationId xmlns:a16="http://schemas.microsoft.com/office/drawing/2014/main" xmlns="" id="{7557080F-980A-B04A-ABC3-4F2352354D8C}"/>
              </a:ext>
            </a:extLst>
          </p:cNvPr>
          <p:cNvSpPr/>
          <p:nvPr/>
        </p:nvSpPr>
        <p:spPr>
          <a:xfrm>
            <a:off x="5001502" y="4194051"/>
            <a:ext cx="1671608" cy="1040125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Tolerating ambiguity</a:t>
            </a:r>
          </a:p>
        </p:txBody>
      </p:sp>
    </p:spTree>
    <p:extLst>
      <p:ext uri="{BB962C8B-B14F-4D97-AF65-F5344CB8AC3E}">
        <p14:creationId xmlns:p14="http://schemas.microsoft.com/office/powerpoint/2010/main" val="236557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 animBg="1"/>
      <p:bldP spid="23" grpId="1" animBg="1"/>
      <p:bldP spid="24" grpId="1" animBg="1"/>
      <p:bldP spid="25" grpId="1" animBg="1"/>
      <p:bldP spid="26" grpId="1" animBg="1"/>
      <p:bldP spid="2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2289890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Transfer of Learning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2102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4575262" y="11833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Higher-order Thinking and Problem Solving</a:t>
            </a:r>
          </a:p>
        </p:txBody>
      </p:sp>
      <p:pic>
        <p:nvPicPr>
          <p:cNvPr id="13" name="Graphic 12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6C3421BE-5533-D14C-8249-A74F9193B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20" name="Content Placeholder 7">
            <a:extLst>
              <a:ext uri="{FF2B5EF4-FFF2-40B4-BE49-F238E27FC236}">
                <a16:creationId xmlns:a16="http://schemas.microsoft.com/office/drawing/2014/main" xmlns="" id="{A6FE1524-2298-3440-B64B-1DD6F3557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5653468"/>
            <a:ext cx="8246070" cy="543764"/>
          </a:xfrm>
        </p:spPr>
        <p:txBody>
          <a:bodyPr numCol="2">
            <a:normAutofit/>
          </a:bodyPr>
          <a:lstStyle/>
          <a:p>
            <a:pPr algn="ctr"/>
            <a:r>
              <a:rPr lang="en-US" i="1" dirty="0"/>
              <a:t>Multifaceted Capacities</a:t>
            </a:r>
          </a:p>
          <a:p>
            <a:pPr algn="ctr"/>
            <a:r>
              <a:rPr lang="en-US" i="1" dirty="0"/>
              <a:t>Flexibility</a:t>
            </a:r>
            <a:endParaRPr lang="en-US" dirty="0"/>
          </a:p>
        </p:txBody>
      </p:sp>
      <p:sp>
        <p:nvSpPr>
          <p:cNvPr id="5" name="Folded Corner 4">
            <a:extLst>
              <a:ext uri="{FF2B5EF4-FFF2-40B4-BE49-F238E27FC236}">
                <a16:creationId xmlns:a16="http://schemas.microsoft.com/office/drawing/2014/main" xmlns="" id="{7A59AED2-ED6F-5C45-BB96-E7375DDE1BF7}"/>
              </a:ext>
            </a:extLst>
          </p:cNvPr>
          <p:cNvSpPr/>
          <p:nvPr/>
        </p:nvSpPr>
        <p:spPr>
          <a:xfrm>
            <a:off x="885362" y="1478882"/>
            <a:ext cx="1362246" cy="649224"/>
          </a:xfrm>
          <a:prstGeom prst="foldedCorner">
            <a:avLst/>
          </a:prstGeom>
          <a:gradFill flip="none" rotWithShape="1">
            <a:gsLst>
              <a:gs pos="0">
                <a:srgbClr val="2D6525">
                  <a:shade val="30000"/>
                  <a:satMod val="115000"/>
                </a:srgbClr>
              </a:gs>
              <a:gs pos="50000">
                <a:srgbClr val="2D6525">
                  <a:shade val="67500"/>
                  <a:satMod val="115000"/>
                </a:srgbClr>
              </a:gs>
              <a:gs pos="100000">
                <a:srgbClr val="2D652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Teacher</a:t>
            </a:r>
            <a:endParaRPr lang="en-US" sz="24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B03927BE-E2CC-2C48-85A8-B01F96B38F16}"/>
              </a:ext>
            </a:extLst>
          </p:cNvPr>
          <p:cNvSpPr/>
          <p:nvPr/>
        </p:nvSpPr>
        <p:spPr>
          <a:xfrm>
            <a:off x="2491059" y="1512425"/>
            <a:ext cx="42639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Curator of Learning Objects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6B82628-7AE0-254F-8847-3EA8754BB03A}"/>
              </a:ext>
            </a:extLst>
          </p:cNvPr>
          <p:cNvCxnSpPr>
            <a:cxnSpLocks/>
          </p:cNvCxnSpPr>
          <p:nvPr/>
        </p:nvCxnSpPr>
        <p:spPr>
          <a:xfrm>
            <a:off x="4123944" y="2118962"/>
            <a:ext cx="2505456" cy="0"/>
          </a:xfrm>
          <a:prstGeom prst="line">
            <a:avLst/>
          </a:prstGeom>
          <a:ln w="76200">
            <a:solidFill>
              <a:srgbClr val="2D65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E1483B6-AE0B-2343-BFE6-0B5140564659}"/>
              </a:ext>
            </a:extLst>
          </p:cNvPr>
          <p:cNvSpPr/>
          <p:nvPr/>
        </p:nvSpPr>
        <p:spPr>
          <a:xfrm>
            <a:off x="3792951" y="2367097"/>
            <a:ext cx="3267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solidFill>
                  <a:srgbClr val="3E6943"/>
                </a:solidFill>
              </a:rPr>
              <a:t>Objects-to-think-with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79E4105-A551-8445-ABD9-8F9ED114365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865536" flipH="1">
            <a:off x="6976057" y="1896242"/>
            <a:ext cx="1143179" cy="10926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B7CBA08-4D28-0D44-9BBA-BA4A26CF147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590" y="4197635"/>
            <a:ext cx="1207983" cy="1207983"/>
          </a:xfrm>
          <a:prstGeom prst="rect">
            <a:avLst/>
          </a:prstGeom>
        </p:spPr>
      </p:pic>
      <p:sp>
        <p:nvSpPr>
          <p:cNvPr id="33" name="Folded Corner 32">
            <a:extLst>
              <a:ext uri="{FF2B5EF4-FFF2-40B4-BE49-F238E27FC236}">
                <a16:creationId xmlns:a16="http://schemas.microsoft.com/office/drawing/2014/main" xmlns="" id="{5FD96CBF-877C-484B-B763-CA814853B7DC}"/>
              </a:ext>
            </a:extLst>
          </p:cNvPr>
          <p:cNvSpPr/>
          <p:nvPr/>
        </p:nvSpPr>
        <p:spPr>
          <a:xfrm>
            <a:off x="1927941" y="4572182"/>
            <a:ext cx="6706127" cy="649224"/>
          </a:xfrm>
          <a:prstGeom prst="foldedCorner">
            <a:avLst/>
          </a:prstGeom>
          <a:gradFill flip="none" rotWithShape="1">
            <a:gsLst>
              <a:gs pos="0">
                <a:srgbClr val="2D6525">
                  <a:shade val="30000"/>
                  <a:satMod val="115000"/>
                </a:srgbClr>
              </a:gs>
              <a:gs pos="50000">
                <a:srgbClr val="2D6525">
                  <a:shade val="67500"/>
                  <a:satMod val="115000"/>
                </a:srgbClr>
              </a:gs>
              <a:gs pos="100000">
                <a:srgbClr val="2D652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Why computers are a great object -to-think-with?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FF756E4C-6C19-E548-9FCE-2D3302B7D5C9}"/>
              </a:ext>
            </a:extLst>
          </p:cNvPr>
          <p:cNvSpPr/>
          <p:nvPr/>
        </p:nvSpPr>
        <p:spPr>
          <a:xfrm>
            <a:off x="2864910" y="3103577"/>
            <a:ext cx="56928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Any object that enable students to manipulate and engage on their own</a:t>
            </a:r>
          </a:p>
        </p:txBody>
      </p:sp>
    </p:spTree>
    <p:extLst>
      <p:ext uri="{BB962C8B-B14F-4D97-AF65-F5344CB8AC3E}">
        <p14:creationId xmlns:p14="http://schemas.microsoft.com/office/powerpoint/2010/main" val="384341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2289890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Transfer of Learning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2102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4575262" y="11833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Higher-order Thinking and Problem Solving</a:t>
            </a:r>
          </a:p>
        </p:txBody>
      </p:sp>
      <p:pic>
        <p:nvPicPr>
          <p:cNvPr id="13" name="Graphic 12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6C3421BE-5533-D14C-8249-A74F9193B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6DC6DAC9-6A7D-CC47-BD69-300249F091C2}"/>
              </a:ext>
            </a:extLst>
          </p:cNvPr>
          <p:cNvSpPr/>
          <p:nvPr/>
        </p:nvSpPr>
        <p:spPr>
          <a:xfrm>
            <a:off x="685800" y="2946207"/>
            <a:ext cx="8074152" cy="2502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70000"/>
              </a:lnSpc>
            </a:pPr>
            <a:r>
              <a:rPr lang="en-US" sz="3200" i="1" dirty="0"/>
              <a:t>Any tool that </a:t>
            </a:r>
            <a:r>
              <a:rPr lang="en-US" sz="3200" b="1" dirty="0"/>
              <a:t>support the development of student’s ability to question, to analyze, to investigate and to think critically</a:t>
            </a:r>
            <a:r>
              <a:rPr lang="en-US" sz="3200" dirty="0"/>
              <a:t>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732D475E-B434-384C-8360-08688A4A14E0}"/>
              </a:ext>
            </a:extLst>
          </p:cNvPr>
          <p:cNvSpPr/>
          <p:nvPr/>
        </p:nvSpPr>
        <p:spPr>
          <a:xfrm>
            <a:off x="1091987" y="1523098"/>
            <a:ext cx="714452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/>
                <a:solidFill>
                  <a:srgbClr val="3E6943"/>
                </a:solidFill>
              </a:rPr>
              <a:t>Higher-order Thinking &amp; Problem Solving</a:t>
            </a:r>
          </a:p>
          <a:p>
            <a:pPr algn="ctr"/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principle uses </a:t>
            </a:r>
          </a:p>
        </p:txBody>
      </p:sp>
    </p:spTree>
    <p:extLst>
      <p:ext uri="{BB962C8B-B14F-4D97-AF65-F5344CB8AC3E}">
        <p14:creationId xmlns:p14="http://schemas.microsoft.com/office/powerpoint/2010/main" val="2451333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2289890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Transfer of Learning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2102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4575262" y="11833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Higher-order Thinking and Problem Solving</a:t>
            </a:r>
          </a:p>
        </p:txBody>
      </p:sp>
      <p:pic>
        <p:nvPicPr>
          <p:cNvPr id="13" name="Graphic 12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6C3421BE-5533-D14C-8249-A74F9193B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A386458-D385-C542-8C16-1590B667AD34}"/>
              </a:ext>
            </a:extLst>
          </p:cNvPr>
          <p:cNvSpPr/>
          <p:nvPr/>
        </p:nvSpPr>
        <p:spPr>
          <a:xfrm>
            <a:off x="283464" y="1206128"/>
            <a:ext cx="871156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</a:rPr>
              <a:t>Tools that </a:t>
            </a:r>
            <a:r>
              <a:rPr lang="en-US" sz="2000" b="1" dirty="0"/>
              <a:t>support the development of student’s ability to question, to analyze, to investigate and to think critically</a:t>
            </a:r>
            <a:r>
              <a:rPr lang="en-US" sz="2000" b="1" dirty="0">
                <a:ln/>
              </a:rPr>
              <a:t>:</a:t>
            </a:r>
          </a:p>
          <a:p>
            <a:pPr algn="ctr"/>
            <a:endParaRPr lang="en-US" sz="3200" b="1" cap="none" spc="0" dirty="0">
              <a:ln/>
              <a:solidFill>
                <a:srgbClr val="3E6943"/>
              </a:solidFill>
              <a:effectLst/>
            </a:endParaRPr>
          </a:p>
          <a:p>
            <a:pPr algn="ctr"/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Can you name tools that can be used for the</a:t>
            </a:r>
          </a:p>
          <a:p>
            <a:pPr algn="ctr"/>
            <a:r>
              <a:rPr lang="en-US" sz="3200" b="1" cap="all" dirty="0">
                <a:ln/>
                <a:solidFill>
                  <a:srgbClr val="3E6943"/>
                </a:solidFill>
              </a:rPr>
              <a:t>Higher-order Thinking &amp; Problem Solving</a:t>
            </a:r>
          </a:p>
          <a:p>
            <a:pPr algn="ctr"/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principle?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C92994D7-2EC1-3C42-8424-58EA34E45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864682"/>
              </p:ext>
            </p:extLst>
          </p:nvPr>
        </p:nvGraphicFramePr>
        <p:xfrm>
          <a:off x="1468944" y="4204690"/>
          <a:ext cx="5242714" cy="222287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364150">
                  <a:extLst>
                    <a:ext uri="{9D8B030D-6E8A-4147-A177-3AD203B41FA5}">
                      <a16:colId xmlns:a16="http://schemas.microsoft.com/office/drawing/2014/main" xmlns="" val="1912177058"/>
                    </a:ext>
                  </a:extLst>
                </a:gridCol>
                <a:gridCol w="878564">
                  <a:extLst>
                    <a:ext uri="{9D8B030D-6E8A-4147-A177-3AD203B41FA5}">
                      <a16:colId xmlns:a16="http://schemas.microsoft.com/office/drawing/2014/main" xmlns="" val="577848375"/>
                    </a:ext>
                  </a:extLst>
                </a:gridCol>
              </a:tblGrid>
              <a:tr h="5557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Integration of Learning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12674683"/>
                  </a:ext>
                </a:extLst>
              </a:tr>
              <a:tr h="5557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Transfer of Learning</a:t>
                      </a:r>
                      <a:endParaRPr lang="en-US" sz="18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50435179"/>
                  </a:ext>
                </a:extLst>
              </a:tr>
              <a:tr h="5557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Higher-order Thinking and Problem Solving</a:t>
                      </a:r>
                      <a:endParaRPr lang="en-US" sz="1800" b="1" dirty="0">
                        <a:solidFill>
                          <a:srgbClr val="BFBFB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45462038"/>
                  </a:ext>
                </a:extLst>
              </a:tr>
              <a:tr h="5557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Collaborative Learning</a:t>
                      </a:r>
                      <a:endParaRPr lang="en-US" sz="1800" dirty="0">
                        <a:solidFill>
                          <a:srgbClr val="BFBFB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42671623"/>
                  </a:ext>
                </a:extLst>
              </a:tr>
            </a:tbl>
          </a:graphicData>
        </a:graphic>
      </p:graphicFrame>
      <p:pic>
        <p:nvPicPr>
          <p:cNvPr id="14" name="Graphic 13" descr="Checkmark">
            <a:extLst>
              <a:ext uri="{FF2B5EF4-FFF2-40B4-BE49-F238E27FC236}">
                <a16:creationId xmlns:a16="http://schemas.microsoft.com/office/drawing/2014/main" xmlns="" id="{B3BAC5E7-B628-EE47-B0B5-33CFCE8BD89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917056" y="5316126"/>
            <a:ext cx="550412" cy="550412"/>
          </a:xfrm>
          <a:prstGeom prst="rect">
            <a:avLst/>
          </a:prstGeom>
        </p:spPr>
      </p:pic>
      <p:pic>
        <p:nvPicPr>
          <p:cNvPr id="15" name="Graphic 14" descr="Stopwatch">
            <a:extLst>
              <a:ext uri="{FF2B5EF4-FFF2-40B4-BE49-F238E27FC236}">
                <a16:creationId xmlns:a16="http://schemas.microsoft.com/office/drawing/2014/main" xmlns="" id="{BD98A5EB-6696-B146-9C2C-FB54E34D11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924642" y="42046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24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6860634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Collaborative Learning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2289890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Transfer of Learning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2102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4575262" y="11833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Higher-order Thinking and Problem Solving</a:t>
            </a:r>
          </a:p>
        </p:txBody>
      </p:sp>
      <p:pic>
        <p:nvPicPr>
          <p:cNvPr id="13" name="Graphic 12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6C3421BE-5533-D14C-8249-A74F9193B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xmlns="" id="{9CFA2AC7-8B78-3F40-905E-EE1249702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058318"/>
              </p:ext>
            </p:extLst>
          </p:nvPr>
        </p:nvGraphicFramePr>
        <p:xfrm>
          <a:off x="543916" y="1511789"/>
          <a:ext cx="8237600" cy="4630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3101">
                  <a:extLst>
                    <a:ext uri="{9D8B030D-6E8A-4147-A177-3AD203B41FA5}">
                      <a16:colId xmlns:a16="http://schemas.microsoft.com/office/drawing/2014/main" xmlns="" val="1987725732"/>
                    </a:ext>
                  </a:extLst>
                </a:gridCol>
                <a:gridCol w="6144499">
                  <a:extLst>
                    <a:ext uri="{9D8B030D-6E8A-4147-A177-3AD203B41FA5}">
                      <a16:colId xmlns:a16="http://schemas.microsoft.com/office/drawing/2014/main" xmlns="" val="3356334470"/>
                    </a:ext>
                  </a:extLst>
                </a:gridCol>
              </a:tblGrid>
              <a:tr h="1560476">
                <a:tc>
                  <a:txBody>
                    <a:bodyPr/>
                    <a:lstStyle/>
                    <a:p>
                      <a:r>
                        <a:rPr lang="en-US" sz="2400" dirty="0"/>
                        <a:t>Research Tools</a:t>
                      </a:r>
                    </a:p>
                  </a:txBody>
                  <a:tcPr anchor="ctr"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55054"/>
                  </a:ext>
                </a:extLst>
              </a:tr>
              <a:tr h="1343827">
                <a:tc>
                  <a:txBody>
                    <a:bodyPr/>
                    <a:lstStyle/>
                    <a:p>
                      <a:r>
                        <a:rPr lang="en-US" sz="2400" dirty="0"/>
                        <a:t>Topic Hotlists </a:t>
                      </a:r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3011888"/>
                  </a:ext>
                </a:extLst>
              </a:tr>
              <a:tr h="1725780">
                <a:tc>
                  <a:txBody>
                    <a:bodyPr/>
                    <a:lstStyle/>
                    <a:p>
                      <a:r>
                        <a:rPr lang="en-US" sz="2400" dirty="0"/>
                        <a:t>Content-free Software</a:t>
                      </a:r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795871200"/>
                  </a:ext>
                </a:extLst>
              </a:tr>
            </a:tbl>
          </a:graphicData>
        </a:graphic>
      </p:graphicFrame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44F43ED1-3A64-174D-A69C-66B2B995280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47" y="4847828"/>
            <a:ext cx="816470" cy="81647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C0E67AA0-DB0C-0B4E-963C-AF966FA5F39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6974" y="1819462"/>
            <a:ext cx="957452" cy="957452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F4CEE293-F869-3D48-B94C-617C1C4E6B8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9790" y="1842906"/>
            <a:ext cx="944455" cy="8878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A1D82BD-6954-D649-9EA0-D8D1BB9EE214}"/>
              </a:ext>
            </a:extLst>
          </p:cNvPr>
          <p:cNvSpPr/>
          <p:nvPr/>
        </p:nvSpPr>
        <p:spPr>
          <a:xfrm>
            <a:off x="5430054" y="3359571"/>
            <a:ext cx="3158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structures student’s use of the Internet to achieve a particular learning objectives.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6B964E7-87BC-D848-B70C-7CC8CB933B6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1119" y="3288926"/>
            <a:ext cx="1595753" cy="957452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09A01DDB-B94C-7347-A76B-C53337E8E011}"/>
              </a:ext>
            </a:extLst>
          </p:cNvPr>
          <p:cNvSpPr/>
          <p:nvPr/>
        </p:nvSpPr>
        <p:spPr>
          <a:xfrm>
            <a:off x="5415356" y="1815660"/>
            <a:ext cx="3366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develops of student’s abilities to </a:t>
            </a:r>
            <a:r>
              <a:rPr lang="en-US" sz="1600" b="1" dirty="0"/>
              <a:t>search for, manage, evaluate, use, apply and create information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C60AEBB-ED0D-544D-BB8E-DA69019E7B97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7068" y="3337618"/>
            <a:ext cx="887812" cy="887812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xmlns="" id="{D739CAF7-D073-7643-A127-A116C77EDCFC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3164" y="4796481"/>
            <a:ext cx="926016" cy="82490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xmlns="" id="{2388D11F-3131-E24C-8F1A-517DB7D19343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2143" y="4738282"/>
            <a:ext cx="926016" cy="9260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8859A10-FB0B-CD44-AE97-A523F0CE313C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4049" y="4932231"/>
            <a:ext cx="2644872" cy="41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25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4581984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2289890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Transfer of Learning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2102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6867354" y="11833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Collaborative Learning</a:t>
            </a:r>
          </a:p>
        </p:txBody>
      </p:sp>
      <p:pic>
        <p:nvPicPr>
          <p:cNvPr id="13" name="Graphic 12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92ED191F-5323-8748-AA05-44D9A49D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1342CB1-B1F5-BE43-908B-197CC7235CED}"/>
              </a:ext>
            </a:extLst>
          </p:cNvPr>
          <p:cNvSpPr/>
          <p:nvPr/>
        </p:nvSpPr>
        <p:spPr>
          <a:xfrm>
            <a:off x="965854" y="1198176"/>
            <a:ext cx="75986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D6525"/>
                </a:solidFill>
              </a:rPr>
              <a:t>What is the </a:t>
            </a:r>
            <a:r>
              <a:rPr lang="en-US" sz="2800" b="1" cap="all" dirty="0">
                <a:ln/>
                <a:solidFill>
                  <a:srgbClr val="3E6943"/>
                </a:solidFill>
              </a:rPr>
              <a:t>Collaborative Learning </a:t>
            </a:r>
            <a:r>
              <a:rPr lang="en-US" sz="2800" b="1" dirty="0">
                <a:solidFill>
                  <a:srgbClr val="2D6525"/>
                </a:solidFill>
              </a:rPr>
              <a:t>Principle?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77BC41D3-054F-A949-A18D-3885FEA813C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6920" y="3470542"/>
            <a:ext cx="2845597" cy="18098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4077E5A-5B14-F243-92ED-80B27B72CAED}"/>
              </a:ext>
            </a:extLst>
          </p:cNvPr>
          <p:cNvSpPr/>
          <p:nvPr/>
        </p:nvSpPr>
        <p:spPr>
          <a:xfrm>
            <a:off x="1640083" y="5711015"/>
            <a:ext cx="24801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/>
              <a:t>sharing the same goal</a:t>
            </a:r>
            <a:endParaRPr lang="en-US" sz="20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C67EAE3A-51AB-8C47-9C66-A7E1C538B4C7}"/>
              </a:ext>
            </a:extLst>
          </p:cNvPr>
          <p:cNvSpPr/>
          <p:nvPr/>
        </p:nvSpPr>
        <p:spPr>
          <a:xfrm>
            <a:off x="5266871" y="5711015"/>
            <a:ext cx="26404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/>
              <a:t>shared decision-making</a:t>
            </a:r>
            <a:endParaRPr lang="en-US" sz="20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E8D40043-E0BA-6445-B2FE-681D82960E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5906" y="3211047"/>
            <a:ext cx="2324100" cy="22733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89C68320-CBF7-5C49-B4F0-07ADA47FFC11}"/>
              </a:ext>
            </a:extLst>
          </p:cNvPr>
          <p:cNvSpPr/>
          <p:nvPr/>
        </p:nvSpPr>
        <p:spPr>
          <a:xfrm>
            <a:off x="965854" y="2073614"/>
            <a:ext cx="73094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/>
              <a:t>When students collaborate, they engage in an interactive exchange, which involves: </a:t>
            </a:r>
          </a:p>
        </p:txBody>
      </p:sp>
    </p:spTree>
    <p:extLst>
      <p:ext uri="{BB962C8B-B14F-4D97-AF65-F5344CB8AC3E}">
        <p14:creationId xmlns:p14="http://schemas.microsoft.com/office/powerpoint/2010/main" val="2952051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4581984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2289890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Transfer of Learning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2102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6867354" y="11833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Collaborative Learning</a:t>
            </a:r>
          </a:p>
        </p:txBody>
      </p:sp>
      <p:pic>
        <p:nvPicPr>
          <p:cNvPr id="13" name="Graphic 12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92ED191F-5323-8748-AA05-44D9A49D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CB9F4453-D7E1-354D-ADBA-051DDC5A3506}"/>
              </a:ext>
            </a:extLst>
          </p:cNvPr>
          <p:cNvSpPr/>
          <p:nvPr/>
        </p:nvSpPr>
        <p:spPr>
          <a:xfrm>
            <a:off x="1138152" y="2290665"/>
            <a:ext cx="68876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2D6525"/>
                </a:solidFill>
              </a:rPr>
              <a:t>Better Collaborative Tools should support </a:t>
            </a:r>
          </a:p>
        </p:txBody>
      </p:sp>
      <p:sp>
        <p:nvSpPr>
          <p:cNvPr id="20" name="Folded Corner 19">
            <a:extLst>
              <a:ext uri="{FF2B5EF4-FFF2-40B4-BE49-F238E27FC236}">
                <a16:creationId xmlns:a16="http://schemas.microsoft.com/office/drawing/2014/main" xmlns="" id="{7C189533-E753-D447-A35C-A799347E4FDF}"/>
              </a:ext>
            </a:extLst>
          </p:cNvPr>
          <p:cNvSpPr/>
          <p:nvPr/>
        </p:nvSpPr>
        <p:spPr>
          <a:xfrm>
            <a:off x="1754346" y="3605946"/>
            <a:ext cx="1671608" cy="1040125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Turn Taking</a:t>
            </a:r>
          </a:p>
        </p:txBody>
      </p:sp>
      <p:sp>
        <p:nvSpPr>
          <p:cNvPr id="23" name="Folded Corner 22">
            <a:extLst>
              <a:ext uri="{FF2B5EF4-FFF2-40B4-BE49-F238E27FC236}">
                <a16:creationId xmlns:a16="http://schemas.microsoft.com/office/drawing/2014/main" xmlns="" id="{365C51AE-4BAE-384E-8BE4-0FB9A349328D}"/>
              </a:ext>
            </a:extLst>
          </p:cNvPr>
          <p:cNvSpPr/>
          <p:nvPr/>
        </p:nvSpPr>
        <p:spPr>
          <a:xfrm>
            <a:off x="3711162" y="3605946"/>
            <a:ext cx="1671608" cy="1040125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Special Educational Needs</a:t>
            </a:r>
          </a:p>
        </p:txBody>
      </p:sp>
      <p:sp>
        <p:nvSpPr>
          <p:cNvPr id="24" name="Folded Corner 23">
            <a:extLst>
              <a:ext uri="{FF2B5EF4-FFF2-40B4-BE49-F238E27FC236}">
                <a16:creationId xmlns:a16="http://schemas.microsoft.com/office/drawing/2014/main" xmlns="" id="{52CA433B-3D11-3F47-A12D-307C77632B7E}"/>
              </a:ext>
            </a:extLst>
          </p:cNvPr>
          <p:cNvSpPr/>
          <p:nvPr/>
        </p:nvSpPr>
        <p:spPr>
          <a:xfrm>
            <a:off x="5667978" y="3605946"/>
            <a:ext cx="1671608" cy="1040125"/>
          </a:xfrm>
          <a:prstGeom prst="foldedCorner">
            <a:avLst/>
          </a:prstGeom>
          <a:solidFill>
            <a:srgbClr val="2D6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/>
              <a:t>Role Division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5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4581984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2289890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Transfer of Learning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2102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6867354" y="11833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Collaborative Learning</a:t>
            </a:r>
          </a:p>
        </p:txBody>
      </p:sp>
      <p:pic>
        <p:nvPicPr>
          <p:cNvPr id="13" name="Graphic 12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92ED191F-5323-8748-AA05-44D9A49D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ECA1748-F0E7-494A-BC6D-DF0CD2D465F5}"/>
              </a:ext>
            </a:extLst>
          </p:cNvPr>
          <p:cNvSpPr/>
          <p:nvPr/>
        </p:nvSpPr>
        <p:spPr>
          <a:xfrm>
            <a:off x="886762" y="2509293"/>
            <a:ext cx="7507224" cy="1665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70000"/>
              </a:lnSpc>
            </a:pPr>
            <a:r>
              <a:rPr lang="en-US" sz="3200" i="1" dirty="0"/>
              <a:t>Any tool that </a:t>
            </a:r>
            <a:r>
              <a:rPr lang="en-US" sz="3200" b="1" dirty="0"/>
              <a:t>contribute to the student’s social and personal development</a:t>
            </a:r>
            <a:r>
              <a:rPr lang="en-US" sz="3200" dirty="0"/>
              <a:t>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A43D688-A9A6-114C-B732-85B76EEDE022}"/>
              </a:ext>
            </a:extLst>
          </p:cNvPr>
          <p:cNvSpPr/>
          <p:nvPr/>
        </p:nvSpPr>
        <p:spPr>
          <a:xfrm>
            <a:off x="1405471" y="1523098"/>
            <a:ext cx="65175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/>
                <a:solidFill>
                  <a:srgbClr val="3E6943"/>
                </a:solidFill>
              </a:rPr>
              <a:t>Collaborative Learning </a:t>
            </a:r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principle uses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BC5239A-3C4B-AE43-B002-E2B330FF5F4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853" y="4357670"/>
            <a:ext cx="2500330" cy="25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20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4581984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2289890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Transfer of Learning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2102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6867354" y="11833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Collaborative Learning</a:t>
            </a:r>
          </a:p>
        </p:txBody>
      </p:sp>
      <p:pic>
        <p:nvPicPr>
          <p:cNvPr id="13" name="Graphic 12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92ED191F-5323-8748-AA05-44D9A49D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D77ADA2-B338-A441-BD1D-615D78E3B4B4}"/>
              </a:ext>
            </a:extLst>
          </p:cNvPr>
          <p:cNvSpPr/>
          <p:nvPr/>
        </p:nvSpPr>
        <p:spPr>
          <a:xfrm>
            <a:off x="283464" y="1206128"/>
            <a:ext cx="871156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</a:rPr>
              <a:t>Tools that </a:t>
            </a:r>
            <a:r>
              <a:rPr lang="en-US" sz="2000" b="1" dirty="0"/>
              <a:t>contribute to the student’s social and personal development</a:t>
            </a:r>
            <a:r>
              <a:rPr lang="en-US" sz="2000" b="1" dirty="0">
                <a:ln/>
              </a:rPr>
              <a:t>:</a:t>
            </a:r>
          </a:p>
          <a:p>
            <a:pPr algn="ctr"/>
            <a:endParaRPr lang="en-US" sz="3200" b="1" cap="none" spc="0" dirty="0">
              <a:ln/>
              <a:solidFill>
                <a:srgbClr val="3E6943"/>
              </a:solidFill>
              <a:effectLst/>
            </a:endParaRPr>
          </a:p>
          <a:p>
            <a:pPr algn="ctr"/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Can you name tools that can be used for the</a:t>
            </a:r>
          </a:p>
          <a:p>
            <a:pPr algn="ctr"/>
            <a:r>
              <a:rPr lang="en-US" sz="3200" b="1" cap="all" dirty="0">
                <a:ln/>
                <a:solidFill>
                  <a:srgbClr val="3E6943"/>
                </a:solidFill>
              </a:rPr>
              <a:t>Collaborative Learning </a:t>
            </a:r>
            <a:r>
              <a:rPr lang="en-US" sz="3200" b="1" cap="none" spc="0" dirty="0">
                <a:ln/>
                <a:solidFill>
                  <a:srgbClr val="3E6943"/>
                </a:solidFill>
                <a:effectLst/>
              </a:rPr>
              <a:t>principle?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xmlns="" id="{E1FE992E-4FAE-6F45-B289-756643E4EE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785137"/>
              </p:ext>
            </p:extLst>
          </p:nvPr>
        </p:nvGraphicFramePr>
        <p:xfrm>
          <a:off x="1468944" y="3774436"/>
          <a:ext cx="5242714" cy="222287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364150">
                  <a:extLst>
                    <a:ext uri="{9D8B030D-6E8A-4147-A177-3AD203B41FA5}">
                      <a16:colId xmlns:a16="http://schemas.microsoft.com/office/drawing/2014/main" xmlns="" val="1912177058"/>
                    </a:ext>
                  </a:extLst>
                </a:gridCol>
                <a:gridCol w="878564">
                  <a:extLst>
                    <a:ext uri="{9D8B030D-6E8A-4147-A177-3AD203B41FA5}">
                      <a16:colId xmlns:a16="http://schemas.microsoft.com/office/drawing/2014/main" xmlns="" val="577848375"/>
                    </a:ext>
                  </a:extLst>
                </a:gridCol>
              </a:tblGrid>
              <a:tr h="5557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/>
                        <a:t>Integration of Learning</a:t>
                      </a:r>
                      <a:endParaRPr lang="en-US" sz="1800" b="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12674683"/>
                  </a:ext>
                </a:extLst>
              </a:tr>
              <a:tr h="5557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/>
                        <a:t>Transfer of Learning</a:t>
                      </a:r>
                      <a:endParaRPr lang="en-US" sz="18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50435179"/>
                  </a:ext>
                </a:extLst>
              </a:tr>
              <a:tr h="5557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Higher-order Thinking and Problem Solving</a:t>
                      </a:r>
                      <a:endParaRPr lang="en-US" sz="1800" b="0" dirty="0">
                        <a:solidFill>
                          <a:srgbClr val="BFBFB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45462038"/>
                  </a:ext>
                </a:extLst>
              </a:tr>
              <a:tr h="5557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Collaborative Learning</a:t>
                      </a:r>
                      <a:endParaRPr lang="en-US" sz="1800" b="1" dirty="0">
                        <a:solidFill>
                          <a:srgbClr val="BFBFB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42671623"/>
                  </a:ext>
                </a:extLst>
              </a:tr>
            </a:tbl>
          </a:graphicData>
        </a:graphic>
      </p:graphicFrame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xmlns="" id="{B9F5B1DF-F68C-6345-9450-799804249EC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917056" y="5436413"/>
            <a:ext cx="550412" cy="550412"/>
          </a:xfrm>
          <a:prstGeom prst="rect">
            <a:avLst/>
          </a:prstGeom>
        </p:spPr>
      </p:pic>
      <p:pic>
        <p:nvPicPr>
          <p:cNvPr id="20" name="Graphic 19" descr="Stopwatch">
            <a:extLst>
              <a:ext uri="{FF2B5EF4-FFF2-40B4-BE49-F238E27FC236}">
                <a16:creationId xmlns:a16="http://schemas.microsoft.com/office/drawing/2014/main" xmlns="" id="{7D765E7A-98C8-A742-909D-AC56EB7AEE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924642" y="37744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56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8"/>
            <a:ext cx="9144000" cy="138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67DE0F-0318-DD43-B5EF-3D037A59F7FD}"/>
              </a:ext>
            </a:extLst>
          </p:cNvPr>
          <p:cNvSpPr/>
          <p:nvPr/>
        </p:nvSpPr>
        <p:spPr>
          <a:xfrm>
            <a:off x="4581984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Higher-order Thinking and Problem Solving</a:t>
            </a:r>
          </a:p>
        </p:txBody>
      </p:sp>
      <p:sp>
        <p:nvSpPr>
          <p:cNvPr id="1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xmlns="" id="{F417C2A5-9972-3F45-B053-20668796A405}"/>
              </a:ext>
            </a:extLst>
          </p:cNvPr>
          <p:cNvSpPr/>
          <p:nvPr/>
        </p:nvSpPr>
        <p:spPr>
          <a:xfrm>
            <a:off x="2289890" y="118336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Transfer of Learning</a:t>
            </a:r>
          </a:p>
        </p:txBody>
      </p:sp>
      <p:sp>
        <p:nvSpPr>
          <p:cNvPr id="1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xmlns="" id="{2D78F325-AA94-A547-B512-B55767D3860A}"/>
              </a:ext>
            </a:extLst>
          </p:cNvPr>
          <p:cNvSpPr/>
          <p:nvPr/>
        </p:nvSpPr>
        <p:spPr>
          <a:xfrm>
            <a:off x="4518" y="12102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Integration of Learning</a:t>
            </a:r>
          </a:p>
        </p:txBody>
      </p:sp>
      <p:sp>
        <p:nvSpPr>
          <p:cNvPr id="19" name="Rounded Rectangle 18">
            <a:hlinkClick r:id="rId6" action="ppaction://hlinksldjump"/>
            <a:extLst>
              <a:ext uri="{FF2B5EF4-FFF2-40B4-BE49-F238E27FC236}">
                <a16:creationId xmlns:a16="http://schemas.microsoft.com/office/drawing/2014/main" xmlns="" id="{5D717109-DC22-C64A-A2B5-B9419F586C43}"/>
              </a:ext>
            </a:extLst>
          </p:cNvPr>
          <p:cNvSpPr/>
          <p:nvPr/>
        </p:nvSpPr>
        <p:spPr>
          <a:xfrm>
            <a:off x="6867354" y="11833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1400" dirty="0"/>
              <a:t>Collaborative Learning</a:t>
            </a:r>
          </a:p>
        </p:txBody>
      </p:sp>
      <p:pic>
        <p:nvPicPr>
          <p:cNvPr id="13" name="Graphic 12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92ED191F-5323-8748-AA05-44D9A49D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B2C0DD5B-EC76-864E-A10E-33AE233703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899381"/>
              </p:ext>
            </p:extLst>
          </p:nvPr>
        </p:nvGraphicFramePr>
        <p:xfrm>
          <a:off x="589636" y="1441055"/>
          <a:ext cx="8187660" cy="4297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9543">
                  <a:extLst>
                    <a:ext uri="{9D8B030D-6E8A-4147-A177-3AD203B41FA5}">
                      <a16:colId xmlns:a16="http://schemas.microsoft.com/office/drawing/2014/main" xmlns="" val="1987725732"/>
                    </a:ext>
                  </a:extLst>
                </a:gridCol>
                <a:gridCol w="5278117">
                  <a:extLst>
                    <a:ext uri="{9D8B030D-6E8A-4147-A177-3AD203B41FA5}">
                      <a16:colId xmlns:a16="http://schemas.microsoft.com/office/drawing/2014/main" xmlns="" val="3356334470"/>
                    </a:ext>
                  </a:extLst>
                </a:gridCol>
              </a:tblGrid>
              <a:tr h="1432644">
                <a:tc>
                  <a:txBody>
                    <a:bodyPr/>
                    <a:lstStyle/>
                    <a:p>
                      <a:r>
                        <a:rPr lang="en-US" sz="2800" dirty="0"/>
                        <a:t>Communication Tools</a:t>
                      </a:r>
                    </a:p>
                  </a:txBody>
                  <a:tcPr anchor="ctr"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anchor="ctr"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55054"/>
                  </a:ext>
                </a:extLst>
              </a:tr>
              <a:tr h="1432644">
                <a:tc>
                  <a:txBody>
                    <a:bodyPr/>
                    <a:lstStyle/>
                    <a:p>
                      <a:r>
                        <a:rPr lang="en-US" sz="2800" dirty="0"/>
                        <a:t>Video Conferences</a:t>
                      </a:r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3011888"/>
                  </a:ext>
                </a:extLst>
              </a:tr>
              <a:tr h="1432644">
                <a:tc>
                  <a:txBody>
                    <a:bodyPr/>
                    <a:lstStyle/>
                    <a:p>
                      <a:r>
                        <a:rPr lang="en-US" sz="2800" dirty="0"/>
                        <a:t>Social Media Platforms</a:t>
                      </a:r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anchor="ctr">
                    <a:lnT w="38100" cap="flat" cmpd="sng" algn="ctr">
                      <a:solidFill>
                        <a:srgbClr val="3E69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53134403"/>
                  </a:ext>
                </a:extLst>
              </a:tr>
            </a:tbl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D077CBC6-8414-844D-B57B-5C4949A3F28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1424" y="1728022"/>
            <a:ext cx="881424" cy="8814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BBA71229-4C72-5C42-BFA5-637A2EA83C9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8829" y="3079090"/>
            <a:ext cx="1021861" cy="10218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2C48C2B5-C1DA-8A48-8C6F-02136FEA0E8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3556" y="1614425"/>
            <a:ext cx="1121340" cy="11213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3DF00061-93D1-5E4F-8D7C-7542C10D0E5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3556" y="4311936"/>
            <a:ext cx="1544451" cy="154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04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8F58AC-6EC0-1941-9280-F4433EDC2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92446"/>
            <a:ext cx="41148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2D8A11B-9DF1-FB40-9336-6474626F823D}"/>
              </a:ext>
            </a:extLst>
          </p:cNvPr>
          <p:cNvSpPr txBox="1"/>
          <p:nvPr/>
        </p:nvSpPr>
        <p:spPr>
          <a:xfrm>
            <a:off x="385280" y="1839073"/>
            <a:ext cx="84402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/>
              <a:t>Mindshift</a:t>
            </a:r>
            <a:r>
              <a:rPr lang="en-US" dirty="0"/>
              <a:t> (2013). </a:t>
            </a:r>
            <a:r>
              <a:rPr lang="en-US" b="1" dirty="0"/>
              <a:t>The iPad as a Tool for Creation to Strengthen Learning. </a:t>
            </a:r>
            <a:r>
              <a:rPr lang="en-US" dirty="0"/>
              <a:t>(Available online</a:t>
            </a:r>
            <a:r>
              <a:rPr lang="en-US" b="1" dirty="0"/>
              <a:t> </a:t>
            </a:r>
            <a:r>
              <a:rPr lang="en-US" dirty="0">
                <a:hlinkClick r:id="rId3"/>
              </a:rPr>
              <a:t>https://www.kqed.org/mindshift/30073/potential-and-reality-the-ipad-as-a-tool-for-creation</a:t>
            </a:r>
            <a:r>
              <a:rPr lang="en-US" dirty="0"/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Bialik M. &amp; Fadel C. (2018). </a:t>
            </a:r>
            <a:r>
              <a:rPr lang="en-US" b="1" dirty="0"/>
              <a:t>Knowledge for the Age of </a:t>
            </a:r>
            <a:r>
              <a:rPr lang="en-US" b="1" dirty="0" err="1"/>
              <a:t>Artifcial</a:t>
            </a:r>
            <a:r>
              <a:rPr lang="en-US" b="1" dirty="0"/>
              <a:t> Intelligence: What Should Students Learn?</a:t>
            </a:r>
            <a:r>
              <a:rPr lang="en-US" dirty="0"/>
              <a:t> (Available online </a:t>
            </a:r>
            <a:r>
              <a:rPr lang="en-US" dirty="0">
                <a:hlinkClick r:id="rId4"/>
              </a:rPr>
              <a:t>https://curriculumredesign.org/wp-content/uploads/CCR_Knowledge_FINAL_January_2018.pdf</a:t>
            </a:r>
            <a:r>
              <a:rPr lang="en-US" dirty="0"/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Perkins, D. (2003) </a:t>
            </a:r>
            <a:r>
              <a:rPr lang="en-US" b="1" dirty="0"/>
              <a:t>Deep and Fragile Knowledge.</a:t>
            </a:r>
            <a:r>
              <a:rPr lang="en-US" dirty="0"/>
              <a:t> (Available online </a:t>
            </a:r>
            <a:r>
              <a:rPr lang="en-US" dirty="0">
                <a:hlinkClick r:id="rId5"/>
              </a:rPr>
              <a:t>https://www.learner.org/workshops/socialstudies/pdf/session1/1.DeepFragileKnowledge.pdf</a:t>
            </a:r>
            <a:r>
              <a:rPr lang="en-US" dirty="0"/>
              <a:t>)</a:t>
            </a:r>
            <a:endParaRPr lang="en-US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</p:txBody>
      </p:sp>
      <p:pic>
        <p:nvPicPr>
          <p:cNvPr id="5" name="Graphic 4" descr="Home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BBBEEE7E-05F0-5543-8EE9-E6768BF2D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393986" y="6141873"/>
            <a:ext cx="601038" cy="6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1147</Words>
  <Application>Microsoft Office PowerPoint</Application>
  <PresentationFormat>On-screen Show (4:3)</PresentationFormat>
  <Paragraphs>284</Paragraphs>
  <Slides>29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Courier New</vt:lpstr>
      <vt:lpstr>Office Theme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2019-05-14T07:01:50Z</dcterms:modified>
</cp:coreProperties>
</file>