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6"/>
  </p:notesMasterIdLst>
  <p:sldIdLst>
    <p:sldId id="256" r:id="rId2"/>
    <p:sldId id="259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4" r:id="rId11"/>
    <p:sldId id="275" r:id="rId12"/>
    <p:sldId id="261" r:id="rId13"/>
    <p:sldId id="265" r:id="rId14"/>
    <p:sldId id="276" r:id="rId15"/>
    <p:sldId id="277" r:id="rId16"/>
    <p:sldId id="284" r:id="rId17"/>
    <p:sldId id="279" r:id="rId18"/>
    <p:sldId id="280" r:id="rId19"/>
    <p:sldId id="281" r:id="rId20"/>
    <p:sldId id="262" r:id="rId21"/>
    <p:sldId id="278" r:id="rId22"/>
    <p:sldId id="282" r:id="rId23"/>
    <p:sldId id="283" r:id="rId24"/>
    <p:sldId id="27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D2C5B24-7BC6-4601-BF5A-EADE370B054F}">
          <p14:sldIdLst>
            <p14:sldId id="256"/>
            <p14:sldId id="259"/>
            <p14:sldId id="266"/>
            <p14:sldId id="267"/>
            <p14:sldId id="268"/>
            <p14:sldId id="269"/>
            <p14:sldId id="270"/>
            <p14:sldId id="271"/>
            <p14:sldId id="272"/>
            <p14:sldId id="274"/>
            <p14:sldId id="275"/>
            <p14:sldId id="261"/>
            <p14:sldId id="265"/>
            <p14:sldId id="276"/>
            <p14:sldId id="277"/>
            <p14:sldId id="284"/>
            <p14:sldId id="279"/>
            <p14:sldId id="280"/>
            <p14:sldId id="281"/>
            <p14:sldId id="262"/>
            <p14:sldId id="278"/>
            <p14:sldId id="282"/>
            <p14:sldId id="283"/>
            <p14:sldId id="2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6525"/>
    <a:srgbClr val="AC9160"/>
    <a:srgbClr val="A97263"/>
    <a:srgbClr val="5EEC3C"/>
    <a:srgbClr val="A40062"/>
    <a:srgbClr val="9EFF29"/>
    <a:srgbClr val="A4660C"/>
    <a:srgbClr val="952F69"/>
    <a:srgbClr val="FF856D"/>
    <a:srgbClr val="FF25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48"/>
      </p:cViewPr>
      <p:guideLst>
        <p:guide orient="horz" pos="1620"/>
        <p:guide pos="288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34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765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783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092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222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34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723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312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025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00323" y="1759973"/>
            <a:ext cx="7989723" cy="2192595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7199" y="5073459"/>
            <a:ext cx="7975483" cy="914388"/>
          </a:xfrm>
        </p:spPr>
        <p:txBody>
          <a:bodyPr>
            <a:normAutofit/>
          </a:bodyPr>
          <a:lstStyle>
            <a:lvl1pPr marL="0" indent="0" algn="r">
              <a:buNone/>
              <a:defRPr sz="2800" b="0" i="0">
                <a:solidFill>
                  <a:srgbClr val="AC91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590" y="299113"/>
            <a:ext cx="8246070" cy="1018035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843" y="1543667"/>
            <a:ext cx="8246070" cy="4506812"/>
          </a:xfrm>
        </p:spPr>
        <p:txBody>
          <a:bodyPr/>
          <a:lstStyle>
            <a:lvl1pPr algn="l">
              <a:defRPr sz="2800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9072" y="601043"/>
            <a:ext cx="5847733" cy="967132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2D652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9072" y="1619081"/>
            <a:ext cx="5847733" cy="4681415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98" y="313034"/>
            <a:ext cx="8093365" cy="1018033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2128713"/>
            <a:ext cx="4040188" cy="639763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2D652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2758577"/>
            <a:ext cx="4040188" cy="3035059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7" y="2128713"/>
            <a:ext cx="4041775" cy="639763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2D652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7" y="2758577"/>
            <a:ext cx="4041775" cy="3035059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8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8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3101622"/>
            <a:ext cx="1463784" cy="70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50" y="6951663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shermarriott.com/Products/Details/StarSpell%203" TargetMode="External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NwN5a7qqmqY?feature=oembed" TargetMode="Externa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5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5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5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" Target="slide20.xm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11" Type="http://schemas.openxmlformats.org/officeDocument/2006/relationships/image" Target="../media/image16.png"/><Relationship Id="rId5" Type="http://schemas.openxmlformats.org/officeDocument/2006/relationships/slide" Target="slide5.xml"/><Relationship Id="rId10" Type="http://schemas.openxmlformats.org/officeDocument/2006/relationships/image" Target="../media/image15.png"/><Relationship Id="rId4" Type="http://schemas.openxmlformats.org/officeDocument/2006/relationships/slide" Target="slide12.xml"/><Relationship Id="rId9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url?sa=i&amp;rct=j&amp;q=&amp;esrc=s&amp;source=images&amp;cd=&amp;ved=2ahUKEwiExrOl5oviAhUMCuwKHZ2qAcUQjRx6BAgBEAU&amp;url=https%3A%2F%2Fwww.stockio.com%2Ffree-icon%2Fskype&amp;psig=AOvVaw2S2XhWH4Ql_39TCUOMsJZ5&amp;ust=1557400266526942" TargetMode="External"/><Relationship Id="rId3" Type="http://schemas.openxmlformats.org/officeDocument/2006/relationships/slide" Target="slide20.xm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5" Type="http://schemas.openxmlformats.org/officeDocument/2006/relationships/slide" Target="slide5.xml"/><Relationship Id="rId4" Type="http://schemas.openxmlformats.org/officeDocument/2006/relationships/slide" Target="slide12.xml"/><Relationship Id="rId9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slide" Target="slide4.xml"/><Relationship Id="rId5" Type="http://schemas.openxmlformats.org/officeDocument/2006/relationships/slide" Target="slide5.xml"/><Relationship Id="rId4" Type="http://schemas.openxmlformats.org/officeDocument/2006/relationships/slide" Target="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slide" Target="slide4.xml"/><Relationship Id="rId5" Type="http://schemas.openxmlformats.org/officeDocument/2006/relationships/slide" Target="slide5.xml"/><Relationship Id="rId4" Type="http://schemas.openxmlformats.org/officeDocument/2006/relationships/slide" Target="sl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slide" Target="slide4.xml"/><Relationship Id="rId5" Type="http://schemas.openxmlformats.org/officeDocument/2006/relationships/slide" Target="slide5.xml"/><Relationship Id="rId4" Type="http://schemas.openxmlformats.org/officeDocument/2006/relationships/slide" Target="slide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slide" Target="slide4.xml"/><Relationship Id="rId5" Type="http://schemas.openxmlformats.org/officeDocument/2006/relationships/slide" Target="slide5.xml"/><Relationship Id="rId4" Type="http://schemas.openxmlformats.org/officeDocument/2006/relationships/slide" Target="slide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shermarriott.com/Products/Details/StarSpell%203" TargetMode="External"/><Relationship Id="rId7" Type="http://schemas.openxmlformats.org/officeDocument/2006/relationships/hyperlink" Target="https://www.matchware.com/concept-mapping-software" TargetMode="External"/><Relationship Id="rId2" Type="http://schemas.openxmlformats.org/officeDocument/2006/relationships/hyperlink" Target="http://archive.laoisedcentre.ie/ictgu/soft3.html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encyclopedia2.thefreedictionary.com/content-free" TargetMode="External"/><Relationship Id="rId5" Type="http://schemas.openxmlformats.org/officeDocument/2006/relationships/hyperlink" Target="https://www.tandfonline.com/doi/abs/10.1080/03004278885200041?journalCode=rett20" TargetMode="External"/><Relationship Id="rId4" Type="http://schemas.openxmlformats.org/officeDocument/2006/relationships/hyperlink" Target="https://www.mobygames.com/game/windows/mighty-math-number-hero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89485">
            <a:off x="4954127" y="1983017"/>
            <a:ext cx="4032353" cy="1818967"/>
          </a:xfrm>
        </p:spPr>
        <p:txBody>
          <a:bodyPr>
            <a:noAutofit/>
          </a:bodyPr>
          <a:lstStyle/>
          <a:p>
            <a:r>
              <a:rPr lang="en-US" sz="2600" dirty="0"/>
              <a:t>ICT and learning </a:t>
            </a:r>
            <a:br>
              <a:rPr lang="en-US" sz="2600" dirty="0"/>
            </a:br>
            <a:r>
              <a:rPr lang="en-US" sz="2600" dirty="0"/>
              <a:t>principles of the Primary</a:t>
            </a:r>
            <a:br>
              <a:rPr lang="en-US" sz="2600" dirty="0"/>
            </a:br>
            <a:r>
              <a:rPr lang="en-US" sz="2600" dirty="0"/>
              <a:t> School Curriculum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607" y="4993121"/>
            <a:ext cx="8188953" cy="1018033"/>
          </a:xfrm>
        </p:spPr>
        <p:txBody>
          <a:bodyPr/>
          <a:lstStyle/>
          <a:p>
            <a:r>
              <a:rPr lang="en-US" dirty="0"/>
              <a:t>Part 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BBDF0E-EE69-44B9-8F98-7F9C0C04CE8B}"/>
              </a:ext>
            </a:extLst>
          </p:cNvPr>
          <p:cNvSpPr txBox="1"/>
          <p:nvPr/>
        </p:nvSpPr>
        <p:spPr>
          <a:xfrm>
            <a:off x="5324519" y="6334711"/>
            <a:ext cx="4126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Done by: Um </a:t>
            </a:r>
            <a:r>
              <a:rPr lang="en-GB" dirty="0" err="1"/>
              <a:t>Kalthoom</a:t>
            </a:r>
            <a:r>
              <a:rPr lang="en-GB" dirty="0"/>
              <a:t> Abdul </a:t>
            </a:r>
            <a:r>
              <a:rPr lang="en-GB" dirty="0" err="1"/>
              <a:t>Qader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01233" y="325411"/>
            <a:ext cx="5847733" cy="967132"/>
          </a:xfrm>
        </p:spPr>
        <p:txBody>
          <a:bodyPr>
            <a:normAutofit/>
          </a:bodyPr>
          <a:lstStyle/>
          <a:p>
            <a:r>
              <a:rPr lang="en-US" sz="5300" dirty="0"/>
              <a:t>Agenda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959253" y="1753671"/>
            <a:ext cx="6565978" cy="4506812"/>
          </a:xfrm>
        </p:spPr>
        <p:txBody>
          <a:bodyPr>
            <a:normAutofit/>
          </a:bodyPr>
          <a:lstStyle/>
          <a:p>
            <a:r>
              <a:rPr lang="en-US" sz="2600" dirty="0"/>
              <a:t>The social and emotional dimensions of learning.</a:t>
            </a:r>
          </a:p>
          <a:p>
            <a:endParaRPr lang="en-US" sz="2600" dirty="0"/>
          </a:p>
          <a:p>
            <a:r>
              <a:rPr lang="en-US" sz="2600" dirty="0"/>
              <a:t>Taking account of individual difference. </a:t>
            </a:r>
          </a:p>
          <a:p>
            <a:endParaRPr lang="en-US" sz="2600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BC40B4-FA1C-460F-9AD8-37C5B40C32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754" y="1753671"/>
            <a:ext cx="1223437" cy="6585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074FAE-1A1B-4367-8D4D-0D737D9118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754" y="2901056"/>
            <a:ext cx="1144028" cy="105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4EF700-949E-43E0-8CD9-15D3150FE062}"/>
              </a:ext>
            </a:extLst>
          </p:cNvPr>
          <p:cNvSpPr txBox="1"/>
          <p:nvPr/>
        </p:nvSpPr>
        <p:spPr>
          <a:xfrm>
            <a:off x="2243797" y="1603716"/>
            <a:ext cx="56763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Content-rich software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C87D4C-A788-4F41-B50F-D07719D682E9}"/>
              </a:ext>
            </a:extLst>
          </p:cNvPr>
          <p:cNvSpPr/>
          <p:nvPr/>
        </p:nvSpPr>
        <p:spPr>
          <a:xfrm>
            <a:off x="388907" y="2311602"/>
            <a:ext cx="836618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Content-rich software as learning tools for children's use.</a:t>
            </a:r>
            <a:endParaRPr lang="en-GB" sz="3200" dirty="0">
              <a:solidFill>
                <a:srgbClr val="000000"/>
              </a:solidFill>
              <a:latin typeface="+mj-lt"/>
            </a:endParaRPr>
          </a:p>
          <a:p>
            <a:endParaRPr lang="en-GB" sz="3200" dirty="0">
              <a:solidFill>
                <a:srgbClr val="000000"/>
              </a:solidFill>
              <a:latin typeface="+mj-lt"/>
            </a:endParaRPr>
          </a:p>
          <a:p>
            <a:r>
              <a:rPr lang="en-GB" sz="3200" dirty="0">
                <a:solidFill>
                  <a:srgbClr val="000000"/>
                </a:solidFill>
                <a:latin typeface="+mj-lt"/>
              </a:rPr>
              <a:t>Content-rich software is</a:t>
            </a:r>
            <a:r>
              <a:rPr lang="en-GB" sz="32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200" dirty="0"/>
              <a:t>divided into three categories:</a:t>
            </a:r>
          </a:p>
          <a:p>
            <a:r>
              <a:rPr lang="en-GB" sz="3200" dirty="0"/>
              <a:t>1- </a:t>
            </a:r>
            <a:r>
              <a:rPr lang="en-US" sz="3200" dirty="0"/>
              <a:t>Reinforcement software</a:t>
            </a:r>
          </a:p>
          <a:p>
            <a:r>
              <a:rPr lang="en-US" sz="3200" dirty="0"/>
              <a:t>2- Reference software</a:t>
            </a:r>
          </a:p>
          <a:p>
            <a:r>
              <a:rPr lang="en-US" sz="3200" dirty="0"/>
              <a:t>3- Exploratory software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16854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ECD7A8-40F7-48E2-9FE3-521AB280BD1A}"/>
              </a:ext>
            </a:extLst>
          </p:cNvPr>
          <p:cNvSpPr/>
          <p:nvPr/>
        </p:nvSpPr>
        <p:spPr>
          <a:xfrm>
            <a:off x="457735" y="1637100"/>
            <a:ext cx="8228529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1- </a:t>
            </a:r>
            <a:r>
              <a:rPr lang="en-US" sz="2800" b="1" dirty="0">
                <a:solidFill>
                  <a:srgbClr val="FF0000"/>
                </a:solidFill>
              </a:rPr>
              <a:t>Reinforcement software</a:t>
            </a:r>
          </a:p>
          <a:p>
            <a:endParaRPr lang="en-US" sz="2200" dirty="0"/>
          </a:p>
          <a:p>
            <a:r>
              <a:rPr lang="en-US" sz="2200" dirty="0"/>
              <a:t>It can support learning at different class and ability levels and in a variety of subject areas. </a:t>
            </a:r>
          </a:p>
          <a:p>
            <a:endParaRPr lang="en-US" sz="2200" dirty="0"/>
          </a:p>
          <a:p>
            <a:pPr marL="342900" indent="-342900">
              <a:buFontTx/>
              <a:buChar char="-"/>
            </a:pPr>
            <a:r>
              <a:rPr lang="en-US" sz="2200" dirty="0"/>
              <a:t>It offers children drill and practice activities. </a:t>
            </a:r>
          </a:p>
          <a:p>
            <a:endParaRPr lang="en-US" sz="2200" dirty="0"/>
          </a:p>
          <a:p>
            <a:pPr marL="342900" indent="-342900">
              <a:buFontTx/>
              <a:buChar char="-"/>
            </a:pPr>
            <a:r>
              <a:rPr lang="en-US" sz="2200" dirty="0"/>
              <a:t>It can form an integrated learning system, which is designed to teach, assess and record the activities of children while they are engaged with the software.</a:t>
            </a:r>
          </a:p>
          <a:p>
            <a:endParaRPr lang="en-US" sz="2200" dirty="0"/>
          </a:p>
          <a:p>
            <a:r>
              <a:rPr lang="en-US" sz="2200" dirty="0"/>
              <a:t>Reinforcement software can be used to support learning in every subject but is particularly useful in the areas of </a:t>
            </a:r>
            <a:r>
              <a:rPr lang="en-US" sz="2200" u="sng" dirty="0"/>
              <a:t>language and mathematics</a:t>
            </a:r>
            <a:r>
              <a:rPr lang="en-US" sz="2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36461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A0E185-75BA-41CA-B9A7-4D9A0C8F30F6}"/>
              </a:ext>
            </a:extLst>
          </p:cNvPr>
          <p:cNvSpPr txBox="1"/>
          <p:nvPr/>
        </p:nvSpPr>
        <p:spPr>
          <a:xfrm>
            <a:off x="675249" y="1927273"/>
            <a:ext cx="7512147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Examples of reinforcement software include:</a:t>
            </a:r>
          </a:p>
          <a:p>
            <a:endParaRPr lang="en-US" dirty="0"/>
          </a:p>
          <a:p>
            <a:r>
              <a:rPr lang="en-GB" sz="2400" b="1" dirty="0"/>
              <a:t>Star Spell</a:t>
            </a:r>
          </a:p>
          <a:p>
            <a:endParaRPr lang="en-GB" dirty="0"/>
          </a:p>
          <a:p>
            <a:endParaRPr lang="en-GB" dirty="0">
              <a:hlinkClick r:id="rId3"/>
            </a:endParaRPr>
          </a:p>
          <a:p>
            <a:endParaRPr lang="en-GB" dirty="0">
              <a:hlinkClick r:id="rId3"/>
            </a:endParaRPr>
          </a:p>
          <a:p>
            <a:endParaRPr lang="en-GB" dirty="0">
              <a:hlinkClick r:id="rId3"/>
            </a:endParaRPr>
          </a:p>
          <a:p>
            <a:endParaRPr lang="en-GB" dirty="0">
              <a:hlinkClick r:id="rId3"/>
            </a:endParaRPr>
          </a:p>
          <a:p>
            <a:endParaRPr lang="en-GB" dirty="0">
              <a:hlinkClick r:id="rId3"/>
            </a:endParaRPr>
          </a:p>
          <a:p>
            <a:endParaRPr lang="en-GB" dirty="0">
              <a:hlinkClick r:id="rId3"/>
            </a:endParaRPr>
          </a:p>
          <a:p>
            <a:endParaRPr lang="en-GB" dirty="0">
              <a:hlinkClick r:id="rId3"/>
            </a:endParaRPr>
          </a:p>
          <a:p>
            <a:endParaRPr lang="en-GB" dirty="0">
              <a:hlinkClick r:id="rId3"/>
            </a:endParaRPr>
          </a:p>
          <a:p>
            <a:endParaRPr lang="en-GB" dirty="0">
              <a:hlinkClick r:id="rId3"/>
            </a:endParaRPr>
          </a:p>
          <a:p>
            <a:endParaRPr lang="en-GB" dirty="0"/>
          </a:p>
          <a:p>
            <a:endParaRPr lang="en-GB" dirty="0"/>
          </a:p>
        </p:txBody>
      </p:sp>
      <p:pic>
        <p:nvPicPr>
          <p:cNvPr id="3" name="Online Media 2" title="Every word is spoken">
            <a:hlinkClick r:id="" action="ppaction://media"/>
            <a:extLst>
              <a:ext uri="{FF2B5EF4-FFF2-40B4-BE49-F238E27FC236}">
                <a16:creationId xmlns:a16="http://schemas.microsoft.com/office/drawing/2014/main" id="{9B568EC1-C0B4-4C08-8EDE-44682B1C6C8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383322" y="3036668"/>
            <a:ext cx="6096000" cy="292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289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C32704-CC26-4416-B5C4-1EB642447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984" y="2529542"/>
            <a:ext cx="5236861" cy="304126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48217FC-C075-4CC7-A5EE-233791835791}"/>
              </a:ext>
            </a:extLst>
          </p:cNvPr>
          <p:cNvSpPr/>
          <p:nvPr/>
        </p:nvSpPr>
        <p:spPr>
          <a:xfrm>
            <a:off x="951535" y="1879768"/>
            <a:ext cx="29924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latin typeface="&amp;quot"/>
              </a:rPr>
              <a:t>Mighty Math Number Heroes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639190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7A974C-8760-4F1A-82C8-51076A31F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916723"/>
            <a:ext cx="6096000" cy="392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728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CA6C1C-E0B4-411D-98DF-303EB7B292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129" y="1902656"/>
            <a:ext cx="5903742" cy="396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866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2AB62A-CC97-436B-9EBF-E61CAE197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621301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701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02CEB1-AAE9-4B80-8CF9-9BB51BD308A6}"/>
              </a:ext>
            </a:extLst>
          </p:cNvPr>
          <p:cNvSpPr/>
          <p:nvPr/>
        </p:nvSpPr>
        <p:spPr>
          <a:xfrm>
            <a:off x="495300" y="1736636"/>
            <a:ext cx="81534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2. Reference software</a:t>
            </a:r>
          </a:p>
          <a:p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Using it to select and retrieve information can develop higher-order thinking skills</a:t>
            </a:r>
          </a:p>
          <a:p>
            <a:endParaRPr lang="en-US" sz="2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Example:</a:t>
            </a:r>
          </a:p>
          <a:p>
            <a:endParaRPr lang="en-US" sz="2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GB" sz="2800" dirty="0"/>
              <a:t>Interactive books: </a:t>
            </a:r>
            <a:r>
              <a:rPr lang="en-US" sz="2800" dirty="0"/>
              <a:t>available on disk and on CD-ROM</a:t>
            </a:r>
          </a:p>
          <a:p>
            <a:endParaRPr lang="en-GB" sz="2800" b="1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3577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4BFD09-BB98-41CB-8162-06CD707E5914}"/>
              </a:ext>
            </a:extLst>
          </p:cNvPr>
          <p:cNvSpPr/>
          <p:nvPr/>
        </p:nvSpPr>
        <p:spPr>
          <a:xfrm>
            <a:off x="419100" y="1650137"/>
            <a:ext cx="811530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+mj-lt"/>
              </a:rPr>
              <a:t>3. Exploratory software:</a:t>
            </a:r>
          </a:p>
          <a:p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r>
              <a:rPr lang="en-US" sz="2400" dirty="0">
                <a:solidFill>
                  <a:srgbClr val="000000"/>
                </a:solidFill>
                <a:latin typeface="+mj-lt"/>
              </a:rPr>
              <a:t>It replicates elements of the real world.</a:t>
            </a:r>
            <a:br>
              <a:rPr lang="en-US" sz="2400" dirty="0">
                <a:latin typeface="+mj-lt"/>
              </a:rPr>
            </a:br>
            <a:endParaRPr lang="en-US" sz="2400" dirty="0">
              <a:latin typeface="+mj-lt"/>
            </a:endParaRPr>
          </a:p>
          <a:p>
            <a:r>
              <a:rPr lang="en-US" sz="2400" dirty="0">
                <a:solidFill>
                  <a:srgbClr val="000000"/>
                </a:solidFill>
                <a:latin typeface="+mj-lt"/>
              </a:rPr>
              <a:t>Exploratory software provides children with simulations, microworlds and adventure games that replicate elements of the real world.</a:t>
            </a:r>
          </a:p>
          <a:p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r>
              <a:rPr lang="en-US" sz="2400" u="sng" dirty="0">
                <a:solidFill>
                  <a:srgbClr val="000000"/>
                </a:solidFill>
                <a:latin typeface="+mj-lt"/>
              </a:rPr>
              <a:t>Example:</a:t>
            </a:r>
          </a:p>
          <a:p>
            <a:endParaRPr lang="en-US" sz="2400" u="sng" dirty="0">
              <a:solidFill>
                <a:srgbClr val="000000"/>
              </a:solidFill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en-US" sz="2400" dirty="0">
                <a:latin typeface="+mj-lt"/>
              </a:rPr>
              <a:t>journey into the human body game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latin typeface="+mj-lt"/>
              </a:rPr>
              <a:t>flying a plane or a helicopter game</a:t>
            </a:r>
            <a:endParaRPr lang="en-GB" sz="2400" u="sng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90501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9"/>
            <a:ext cx="9144000" cy="134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2286376" y="11988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10. Taking account of individual difference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-7" y="113281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/>
              <a:t>9. The social and emotional dimensions of learning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14" name="Title 2"/>
          <p:cNvSpPr>
            <a:spLocks noGrp="1"/>
          </p:cNvSpPr>
          <p:nvPr>
            <p:ph type="title"/>
          </p:nvPr>
        </p:nvSpPr>
        <p:spPr>
          <a:xfrm>
            <a:off x="231286" y="1196731"/>
            <a:ext cx="8912714" cy="967132"/>
          </a:xfrm>
        </p:spPr>
        <p:txBody>
          <a:bodyPr>
            <a:noAutofit/>
          </a:bodyPr>
          <a:lstStyle/>
          <a:p>
            <a:pPr algn="l"/>
            <a:r>
              <a:rPr lang="en-US" sz="4000" dirty="0">
                <a:solidFill>
                  <a:srgbClr val="2D6525"/>
                </a:solidFill>
              </a:rPr>
              <a:t>Principle of Learning:</a:t>
            </a:r>
            <a:br>
              <a:rPr lang="en-US" sz="3200" dirty="0">
                <a:solidFill>
                  <a:srgbClr val="2D6525"/>
                </a:solidFill>
              </a:rPr>
            </a:br>
            <a:r>
              <a:rPr lang="en-US" sz="3200" dirty="0">
                <a:solidFill>
                  <a:srgbClr val="2D6525"/>
                </a:solidFill>
              </a:rPr>
              <a:t>The social and emotional dimensions of learning</a:t>
            </a:r>
            <a:endParaRPr lang="en-US" sz="1800" dirty="0">
              <a:solidFill>
                <a:srgbClr val="2D6525"/>
              </a:solidFill>
            </a:endParaRPr>
          </a:p>
        </p:txBody>
      </p:sp>
      <p:pic>
        <p:nvPicPr>
          <p:cNvPr id="19" name="Content Placeholder 18" descr="Resume_Home-512.png"/>
          <p:cNvPicPr>
            <a:picLocks noGrp="1" noChangeAspect="1"/>
          </p:cNvPicPr>
          <p:nvPr>
            <p:ph idx="1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" t="904" r="-2022" b="-3887"/>
          <a:stretch/>
        </p:blipFill>
        <p:spPr>
          <a:xfrm>
            <a:off x="8725648" y="6454588"/>
            <a:ext cx="418352" cy="403412"/>
          </a:xfr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51F1A6D-415F-489F-BA4F-0D6F10B74DEC}"/>
              </a:ext>
            </a:extLst>
          </p:cNvPr>
          <p:cNvSpPr/>
          <p:nvPr/>
        </p:nvSpPr>
        <p:spPr>
          <a:xfrm>
            <a:off x="256476" y="3292791"/>
            <a:ext cx="2082018" cy="156056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2D6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D6525"/>
                </a:solidFill>
              </a:rPr>
              <a:t>The primary school curriculum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8C7F6C2-7CB8-465C-9B66-93D491361CA3}"/>
              </a:ext>
            </a:extLst>
          </p:cNvPr>
          <p:cNvSpPr/>
          <p:nvPr/>
        </p:nvSpPr>
        <p:spPr>
          <a:xfrm>
            <a:off x="3592358" y="3292791"/>
            <a:ext cx="2190569" cy="156055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2D6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D6525"/>
                </a:solidFill>
              </a:rPr>
              <a:t>Child’s social and emotional development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BE85C92-2693-40E0-83A6-691FCE372321}"/>
              </a:ext>
            </a:extLst>
          </p:cNvPr>
          <p:cNvSpPr/>
          <p:nvPr/>
        </p:nvSpPr>
        <p:spPr>
          <a:xfrm>
            <a:off x="6890465" y="3292791"/>
            <a:ext cx="2082018" cy="156055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2D6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D6525"/>
                </a:solidFill>
              </a:rPr>
              <a:t>His/her Success with learning in school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6AE172F-3E17-419C-B2EB-8CB073BB7654}"/>
              </a:ext>
            </a:extLst>
          </p:cNvPr>
          <p:cNvCxnSpPr>
            <a:cxnSpLocks/>
          </p:cNvCxnSpPr>
          <p:nvPr/>
        </p:nvCxnSpPr>
        <p:spPr>
          <a:xfrm>
            <a:off x="2423453" y="4073070"/>
            <a:ext cx="998987" cy="0"/>
          </a:xfrm>
          <a:prstGeom prst="straightConnector1">
            <a:avLst/>
          </a:prstGeom>
          <a:ln>
            <a:solidFill>
              <a:srgbClr val="2D65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F5CBBE1-C468-4128-961C-1FDAEA190403}"/>
              </a:ext>
            </a:extLst>
          </p:cNvPr>
          <p:cNvSpPr txBox="1"/>
          <p:nvPr/>
        </p:nvSpPr>
        <p:spPr>
          <a:xfrm>
            <a:off x="2338494" y="3703738"/>
            <a:ext cx="1477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2D6525"/>
                </a:solidFill>
              </a:rPr>
              <a:t>Recognises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C69D524-7A12-4765-89A8-E2E9A4524C8E}"/>
              </a:ext>
            </a:extLst>
          </p:cNvPr>
          <p:cNvCxnSpPr>
            <a:cxnSpLocks/>
          </p:cNvCxnSpPr>
          <p:nvPr/>
        </p:nvCxnSpPr>
        <p:spPr>
          <a:xfrm>
            <a:off x="5847400" y="4073070"/>
            <a:ext cx="998987" cy="0"/>
          </a:xfrm>
          <a:prstGeom prst="straightConnector1">
            <a:avLst/>
          </a:prstGeom>
          <a:ln>
            <a:solidFill>
              <a:srgbClr val="2D65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EE3630F-26A3-4CE2-B457-FC8D356ED644}"/>
              </a:ext>
            </a:extLst>
          </p:cNvPr>
          <p:cNvSpPr txBox="1"/>
          <p:nvPr/>
        </p:nvSpPr>
        <p:spPr>
          <a:xfrm>
            <a:off x="5782927" y="3703738"/>
            <a:ext cx="1477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2D6525"/>
                </a:solidFill>
              </a:rPr>
              <a:t>Influences</a:t>
            </a:r>
          </a:p>
        </p:txBody>
      </p:sp>
    </p:spTree>
    <p:extLst>
      <p:ext uri="{BB962C8B-B14F-4D97-AF65-F5344CB8AC3E}">
        <p14:creationId xmlns:p14="http://schemas.microsoft.com/office/powerpoint/2010/main" val="1397303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9"/>
            <a:ext cx="9144000" cy="134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2286376" y="11988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10. Taking account of individual difference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-7" y="113281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/>
              <a:t>9. The social and emotional dimensions of learning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6860635" y="113279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14" name="Title 2"/>
          <p:cNvSpPr>
            <a:spLocks noGrp="1"/>
          </p:cNvSpPr>
          <p:nvPr>
            <p:ph type="title"/>
          </p:nvPr>
        </p:nvSpPr>
        <p:spPr>
          <a:xfrm>
            <a:off x="115642" y="1107673"/>
            <a:ext cx="9143999" cy="967132"/>
          </a:xfrm>
        </p:spPr>
        <p:txBody>
          <a:bodyPr>
            <a:noAutofit/>
          </a:bodyPr>
          <a:lstStyle/>
          <a:p>
            <a:pPr algn="l"/>
            <a:r>
              <a:rPr lang="en-US" sz="4000" dirty="0">
                <a:solidFill>
                  <a:srgbClr val="2D6525"/>
                </a:solidFill>
              </a:rPr>
              <a:t>Teaching and Learning Strategies using ICT:</a:t>
            </a:r>
            <a:br>
              <a:rPr lang="en-US" sz="3200" dirty="0">
                <a:solidFill>
                  <a:srgbClr val="2D6525"/>
                </a:solidFill>
              </a:rPr>
            </a:br>
            <a:r>
              <a:rPr lang="en-US" sz="3200" dirty="0">
                <a:solidFill>
                  <a:srgbClr val="2D6525"/>
                </a:solidFill>
              </a:rPr>
              <a:t>The social and emotional dimensions of learning</a:t>
            </a:r>
            <a:endParaRPr lang="en-US" sz="1800" dirty="0">
              <a:solidFill>
                <a:srgbClr val="2D6525"/>
              </a:solidFill>
            </a:endParaRPr>
          </a:p>
        </p:txBody>
      </p:sp>
      <p:pic>
        <p:nvPicPr>
          <p:cNvPr id="19" name="Content Placeholder 18" descr="Resume_Home-512.png"/>
          <p:cNvPicPr>
            <a:picLocks noGrp="1" noChangeAspect="1"/>
          </p:cNvPicPr>
          <p:nvPr>
            <p:ph idx="1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" t="904" r="-2022" b="-3887"/>
          <a:stretch/>
        </p:blipFill>
        <p:spPr>
          <a:xfrm>
            <a:off x="8725648" y="6454588"/>
            <a:ext cx="418352" cy="403412"/>
          </a:xfr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3A380AB-70B0-4AA6-9A70-C812FD43C47E}"/>
              </a:ext>
            </a:extLst>
          </p:cNvPr>
          <p:cNvSpPr/>
          <p:nvPr/>
        </p:nvSpPr>
        <p:spPr>
          <a:xfrm>
            <a:off x="396176" y="3292789"/>
            <a:ext cx="2082018" cy="156056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2D6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2D6525"/>
                </a:solidFill>
              </a:rPr>
              <a:t>ICT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764370D-91D2-4BED-ABF2-26DF1BFDF480}"/>
              </a:ext>
            </a:extLst>
          </p:cNvPr>
          <p:cNvSpPr/>
          <p:nvPr/>
        </p:nvSpPr>
        <p:spPr>
          <a:xfrm>
            <a:off x="3628305" y="3307904"/>
            <a:ext cx="2082018" cy="156056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2D6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2D6525"/>
                </a:solidFill>
              </a:rPr>
              <a:t>Children increased opportunities 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75F740D-4430-4471-9222-9F9AB9C29816}"/>
              </a:ext>
            </a:extLst>
          </p:cNvPr>
          <p:cNvSpPr/>
          <p:nvPr/>
        </p:nvSpPr>
        <p:spPr>
          <a:xfrm>
            <a:off x="6815223" y="3280089"/>
            <a:ext cx="2082018" cy="156056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2D6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2D6525"/>
                </a:solidFill>
              </a:rPr>
              <a:t>Success with learning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3CCCC43-81F3-4A75-B3C9-54A65579504B}"/>
              </a:ext>
            </a:extLst>
          </p:cNvPr>
          <p:cNvCxnSpPr>
            <a:cxnSpLocks/>
          </p:cNvCxnSpPr>
          <p:nvPr/>
        </p:nvCxnSpPr>
        <p:spPr>
          <a:xfrm>
            <a:off x="2478194" y="4107539"/>
            <a:ext cx="998987" cy="0"/>
          </a:xfrm>
          <a:prstGeom prst="straightConnector1">
            <a:avLst/>
          </a:prstGeom>
          <a:ln>
            <a:solidFill>
              <a:srgbClr val="2D65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315FA07-75BB-4631-A830-E58F707E1E24}"/>
              </a:ext>
            </a:extLst>
          </p:cNvPr>
          <p:cNvSpPr txBox="1"/>
          <p:nvPr/>
        </p:nvSpPr>
        <p:spPr>
          <a:xfrm>
            <a:off x="2523405" y="3703737"/>
            <a:ext cx="1104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2D6525"/>
                </a:solidFill>
              </a:rPr>
              <a:t>Can offer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2FEC894-1BE5-4336-92E6-1067EBCEB74A}"/>
              </a:ext>
            </a:extLst>
          </p:cNvPr>
          <p:cNvCxnSpPr>
            <a:cxnSpLocks/>
          </p:cNvCxnSpPr>
          <p:nvPr/>
        </p:nvCxnSpPr>
        <p:spPr>
          <a:xfrm>
            <a:off x="5710323" y="4040408"/>
            <a:ext cx="998987" cy="0"/>
          </a:xfrm>
          <a:prstGeom prst="straightConnector1">
            <a:avLst/>
          </a:prstGeom>
          <a:ln>
            <a:solidFill>
              <a:srgbClr val="2D65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28A615C-92CA-4400-A49D-03ED982632BC}"/>
              </a:ext>
            </a:extLst>
          </p:cNvPr>
          <p:cNvSpPr txBox="1"/>
          <p:nvPr/>
        </p:nvSpPr>
        <p:spPr>
          <a:xfrm>
            <a:off x="5633487" y="3450598"/>
            <a:ext cx="1258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2D6525"/>
                </a:solidFill>
              </a:rPr>
              <a:t>To experience</a:t>
            </a:r>
          </a:p>
        </p:txBody>
      </p:sp>
    </p:spTree>
    <p:extLst>
      <p:ext uri="{BB962C8B-B14F-4D97-AF65-F5344CB8AC3E}">
        <p14:creationId xmlns:p14="http://schemas.microsoft.com/office/powerpoint/2010/main" val="1152803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9"/>
            <a:ext cx="9144000" cy="134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2286376" y="11988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10. Taking account of individual difference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-7" y="113281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/>
              <a:t>9. The social and emotional dimensions of learning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6860635" y="113279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14" name="Title 2"/>
          <p:cNvSpPr>
            <a:spLocks noGrp="1"/>
          </p:cNvSpPr>
          <p:nvPr>
            <p:ph type="title"/>
          </p:nvPr>
        </p:nvSpPr>
        <p:spPr>
          <a:xfrm>
            <a:off x="191842" y="1226936"/>
            <a:ext cx="9143999" cy="4404128"/>
          </a:xfrm>
        </p:spPr>
        <p:txBody>
          <a:bodyPr>
            <a:no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</a:rPr>
              <a:t>ICT Offers opportunities to learn through :</a:t>
            </a:r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- visual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- audio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- kinesthetic media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- text</a:t>
            </a:r>
            <a:br>
              <a:rPr lang="en-US" sz="2400" dirty="0">
                <a:solidFill>
                  <a:schemeClr val="tx1"/>
                </a:solidFill>
              </a:rPr>
            </a:b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u="sng" dirty="0">
                <a:solidFill>
                  <a:schemeClr val="tx1"/>
                </a:solidFill>
              </a:rPr>
              <a:t>For example:</a:t>
            </a:r>
            <a:br>
              <a:rPr lang="en-US" sz="2400" u="sng" dirty="0">
                <a:solidFill>
                  <a:schemeClr val="tx1"/>
                </a:solidFill>
              </a:rPr>
            </a:br>
            <a:br>
              <a:rPr lang="en-US" sz="2400" u="sng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 rich software offers: </a:t>
            </a:r>
            <a:b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Control over the level of information presented to the child</a:t>
            </a:r>
            <a:b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The rate at which it is presented</a:t>
            </a:r>
            <a:b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The formats for presenting information (image, text, audio)  </a:t>
            </a:r>
            <a:br>
              <a:rPr lang="en-US" sz="1800" dirty="0">
                <a:solidFill>
                  <a:srgbClr val="2D6525"/>
                </a:solidFill>
              </a:rPr>
            </a:br>
            <a:endParaRPr lang="en-US" sz="1800" dirty="0">
              <a:solidFill>
                <a:srgbClr val="2D6525"/>
              </a:solidFill>
            </a:endParaRPr>
          </a:p>
        </p:txBody>
      </p:sp>
      <p:pic>
        <p:nvPicPr>
          <p:cNvPr id="19" name="Content Placeholder 18" descr="Resume_Home-512.png"/>
          <p:cNvPicPr>
            <a:picLocks noGrp="1" noChangeAspect="1"/>
          </p:cNvPicPr>
          <p:nvPr>
            <p:ph idx="1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" t="904" r="-2022" b="-3887"/>
          <a:stretch/>
        </p:blipFill>
        <p:spPr>
          <a:xfrm>
            <a:off x="8725648" y="6454588"/>
            <a:ext cx="418352" cy="403412"/>
          </a:xfrm>
        </p:spPr>
      </p:pic>
    </p:spTree>
    <p:extLst>
      <p:ext uri="{BB962C8B-B14F-4D97-AF65-F5344CB8AC3E}">
        <p14:creationId xmlns:p14="http://schemas.microsoft.com/office/powerpoint/2010/main" val="2795932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9"/>
            <a:ext cx="9144000" cy="134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2286376" y="11988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10. Taking account of individual difference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-7" y="113281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/>
              <a:t>9. The social and emotional dimensions of learning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6860635" y="113279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14" name="Title 2"/>
          <p:cNvSpPr>
            <a:spLocks noGrp="1"/>
          </p:cNvSpPr>
          <p:nvPr>
            <p:ph type="title"/>
          </p:nvPr>
        </p:nvSpPr>
        <p:spPr>
          <a:xfrm>
            <a:off x="210517" y="1620636"/>
            <a:ext cx="8724307" cy="4404128"/>
          </a:xfrm>
        </p:spPr>
        <p:txBody>
          <a:bodyPr>
            <a:no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</a:rPr>
              <a:t>Additional uses of ICT to support this principle of learning:</a:t>
            </a:r>
            <a:br>
              <a:rPr lang="en-US" sz="2400" dirty="0">
                <a:solidFill>
                  <a:srgbClr val="FF0000"/>
                </a:solidFill>
              </a:rPr>
            </a:br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* Develop social skills through: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       - Turn taking 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       - Sharing resources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       - Helping other children in collaborative project work</a:t>
            </a:r>
            <a:br>
              <a:rPr lang="en-US" sz="2800" dirty="0">
                <a:solidFill>
                  <a:schemeClr val="tx1"/>
                </a:solidFill>
              </a:rPr>
            </a:b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* Collaborative classroom-based projects which use technology features such as: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        - E-mail 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        - Chat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        - Threaded discussion  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        - Video-conferencing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 </a:t>
            </a:r>
            <a:br>
              <a:rPr lang="en-US" sz="1800" dirty="0">
                <a:solidFill>
                  <a:srgbClr val="2D6525"/>
                </a:solidFill>
              </a:rPr>
            </a:br>
            <a:endParaRPr lang="en-US" sz="1800" dirty="0">
              <a:solidFill>
                <a:srgbClr val="2D6525"/>
              </a:solidFill>
            </a:endParaRPr>
          </a:p>
        </p:txBody>
      </p:sp>
      <p:pic>
        <p:nvPicPr>
          <p:cNvPr id="19" name="Content Placeholder 18" descr="Resume_Home-512.png"/>
          <p:cNvPicPr>
            <a:picLocks noGrp="1" noChangeAspect="1"/>
          </p:cNvPicPr>
          <p:nvPr>
            <p:ph idx="1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" t="904" r="-2022" b="-3887"/>
          <a:stretch/>
        </p:blipFill>
        <p:spPr>
          <a:xfrm>
            <a:off x="8725648" y="6454588"/>
            <a:ext cx="418352" cy="403412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C537DE-AC9E-48A4-974A-04AAD38215F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583" y="5415163"/>
            <a:ext cx="558641" cy="4776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A2CB4DA-FFA2-4D13-977F-94FD6955B04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121" y="4601268"/>
            <a:ext cx="723683" cy="304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040FEA5-4CC3-4C72-AC18-66E839E582F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937" y="5062468"/>
            <a:ext cx="723683" cy="2998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2822792-B434-4EA9-A5E5-73BC381CA6F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583" y="5848497"/>
            <a:ext cx="862723" cy="48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593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9"/>
            <a:ext cx="9144000" cy="134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2286376" y="11988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10. Taking account of individual difference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-7" y="113281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/>
              <a:t>9. The social and emotional dimensions of learning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6860635" y="113279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14" name="Title 2"/>
          <p:cNvSpPr>
            <a:spLocks noGrp="1"/>
          </p:cNvSpPr>
          <p:nvPr>
            <p:ph type="title"/>
          </p:nvPr>
        </p:nvSpPr>
        <p:spPr>
          <a:xfrm>
            <a:off x="398162" y="2050460"/>
            <a:ext cx="9716087" cy="4404128"/>
          </a:xfrm>
        </p:spPr>
        <p:txBody>
          <a:bodyPr>
            <a:noAutofit/>
          </a:bodyPr>
          <a:lstStyle/>
          <a:p>
            <a:pPr algn="l"/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  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 </a:t>
            </a:r>
            <a:br>
              <a:rPr lang="en-US" sz="1800" dirty="0">
                <a:solidFill>
                  <a:srgbClr val="2D6525"/>
                </a:solidFill>
              </a:rPr>
            </a:br>
            <a:endParaRPr lang="en-US" sz="1800" dirty="0">
              <a:solidFill>
                <a:srgbClr val="2D6525"/>
              </a:solidFill>
            </a:endParaRPr>
          </a:p>
        </p:txBody>
      </p:sp>
      <p:pic>
        <p:nvPicPr>
          <p:cNvPr id="19" name="Content Placeholder 18" descr="Resume_Home-512.png"/>
          <p:cNvPicPr>
            <a:picLocks noGrp="1" noChangeAspect="1"/>
          </p:cNvPicPr>
          <p:nvPr>
            <p:ph idx="1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" t="904" r="-2022" b="-3887"/>
          <a:stretch/>
        </p:blipFill>
        <p:spPr>
          <a:xfrm>
            <a:off x="8725648" y="6454588"/>
            <a:ext cx="418352" cy="403412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F3ACA7-2A57-42D8-92ED-F01A9AC73A52}"/>
              </a:ext>
            </a:extLst>
          </p:cNvPr>
          <p:cNvSpPr txBox="1"/>
          <p:nvPr/>
        </p:nvSpPr>
        <p:spPr>
          <a:xfrm>
            <a:off x="693308" y="1045286"/>
            <a:ext cx="2729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 dirty="0"/>
              <a:t>Example</a:t>
            </a:r>
            <a:r>
              <a:rPr lang="en-GB" sz="3600" dirty="0"/>
              <a:t> </a:t>
            </a:r>
          </a:p>
        </p:txBody>
      </p:sp>
      <p:pic>
        <p:nvPicPr>
          <p:cNvPr id="1026" name="Picture 2" descr="Image result for skype icon">
            <a:hlinkClick r:id="rId8"/>
            <a:extLst>
              <a:ext uri="{FF2B5EF4-FFF2-40B4-BE49-F238E27FC236}">
                <a16:creationId xmlns:a16="http://schemas.microsoft.com/office/drawing/2014/main" id="{FFF68E70-C120-4944-98F6-2BD0ED749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985" y="2167037"/>
            <a:ext cx="3924887" cy="352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9006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E0D911-9F64-425A-8A08-FF44B739DB5E}"/>
              </a:ext>
            </a:extLst>
          </p:cNvPr>
          <p:cNvSpPr txBox="1"/>
          <p:nvPr/>
        </p:nvSpPr>
        <p:spPr>
          <a:xfrm>
            <a:off x="274320" y="1828801"/>
            <a:ext cx="859536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Content-free software</a:t>
            </a:r>
          </a:p>
          <a:p>
            <a:endParaRPr lang="en-GB" sz="3200" dirty="0"/>
          </a:p>
          <a:p>
            <a:r>
              <a:rPr lang="en-GB" sz="3200" dirty="0"/>
              <a:t>Software which provides a structure into which data in the form of text, numbers, or programming, can be entered and manipulated. </a:t>
            </a:r>
          </a:p>
          <a:p>
            <a:endParaRPr lang="en-GB" sz="3200" dirty="0"/>
          </a:p>
          <a:p>
            <a:r>
              <a:rPr lang="en-GB" sz="3200" u="sng" dirty="0"/>
              <a:t>Example:</a:t>
            </a:r>
          </a:p>
          <a:p>
            <a:r>
              <a:rPr lang="en-GB" sz="3200" dirty="0"/>
              <a:t>Word processor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CBD7DA-5BC4-4250-AC9B-9C3C26A48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883" y="5206218"/>
            <a:ext cx="1388012" cy="82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071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E0D911-9F64-425A-8A08-FF44B739DB5E}"/>
              </a:ext>
            </a:extLst>
          </p:cNvPr>
          <p:cNvSpPr txBox="1"/>
          <p:nvPr/>
        </p:nvSpPr>
        <p:spPr>
          <a:xfrm>
            <a:off x="274319" y="1828801"/>
            <a:ext cx="909476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Concept mapping software</a:t>
            </a:r>
          </a:p>
          <a:p>
            <a:endParaRPr lang="en-GB" sz="3200" dirty="0"/>
          </a:p>
          <a:p>
            <a:r>
              <a:rPr lang="en-US" sz="3600" dirty="0"/>
              <a:t>Concept mapping software allows users to effortlessly create concept maps on their computer.</a:t>
            </a:r>
            <a:endParaRPr lang="en-GB" sz="3600" dirty="0"/>
          </a:p>
          <a:p>
            <a:endParaRPr lang="en-GB" sz="3200" u="sng" dirty="0"/>
          </a:p>
          <a:p>
            <a:r>
              <a:rPr lang="en-GB" sz="3200" u="sng" dirty="0"/>
              <a:t>Example:</a:t>
            </a:r>
          </a:p>
          <a:p>
            <a:r>
              <a:rPr lang="en-GB" sz="2800" dirty="0"/>
              <a:t>      </a:t>
            </a:r>
            <a:r>
              <a:rPr lang="en-GB" sz="2800" dirty="0" err="1"/>
              <a:t>MindView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1894653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280E58-9432-4064-B875-9060F76856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929" y="1531180"/>
            <a:ext cx="6818141" cy="403962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8A72347-5B82-4FE2-BF32-6E038AB39240}"/>
              </a:ext>
            </a:extLst>
          </p:cNvPr>
          <p:cNvSpPr/>
          <p:nvPr/>
        </p:nvSpPr>
        <p:spPr>
          <a:xfrm>
            <a:off x="2558146" y="5706180"/>
            <a:ext cx="4284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err="1">
                <a:latin typeface="Roboto"/>
              </a:rPr>
              <a:t>MindView</a:t>
            </a:r>
            <a:r>
              <a:rPr lang="en-GB" b="1" dirty="0">
                <a:latin typeface="Roboto"/>
              </a:rPr>
              <a:t> Concept Mapping Software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5873534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28268"/>
            <a:ext cx="9144000" cy="138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0" y="134871"/>
            <a:ext cx="2272128" cy="64976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9. The social and emotional dimensions of learning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2292666" y="128268"/>
            <a:ext cx="2272128" cy="655275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</a:rPr>
              <a:t>10. Taking account of individual difference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6860634" y="128272"/>
            <a:ext cx="2272128" cy="6486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4585332" y="121668"/>
            <a:ext cx="2272128" cy="655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14" name="Title 2"/>
          <p:cNvSpPr>
            <a:spLocks noGrp="1"/>
          </p:cNvSpPr>
          <p:nvPr>
            <p:ph type="title" idx="4294967295"/>
          </p:nvPr>
        </p:nvSpPr>
        <p:spPr>
          <a:xfrm>
            <a:off x="241300" y="1034992"/>
            <a:ext cx="9423400" cy="966788"/>
          </a:xfrm>
        </p:spPr>
        <p:txBody>
          <a:bodyPr>
            <a:noAutofit/>
          </a:bodyPr>
          <a:lstStyle/>
          <a:p>
            <a:pPr algn="l"/>
            <a:r>
              <a:rPr lang="en-US" sz="4000" dirty="0">
                <a:solidFill>
                  <a:srgbClr val="2D6525"/>
                </a:solidFill>
              </a:rPr>
              <a:t>Principle of Learning:</a:t>
            </a:r>
            <a:br>
              <a:rPr lang="en-US" sz="3200" dirty="0">
                <a:solidFill>
                  <a:srgbClr val="2D6525"/>
                </a:solidFill>
              </a:rPr>
            </a:br>
            <a:r>
              <a:rPr lang="en-US" sz="3200" dirty="0">
                <a:solidFill>
                  <a:srgbClr val="2D6525"/>
                </a:solidFill>
              </a:rPr>
              <a:t>Taking account of individual difference</a:t>
            </a:r>
            <a:endParaRPr lang="en-US" sz="1800" dirty="0">
              <a:solidFill>
                <a:srgbClr val="2D6525"/>
              </a:solidFill>
            </a:endParaRPr>
          </a:p>
        </p:txBody>
      </p:sp>
      <p:pic>
        <p:nvPicPr>
          <p:cNvPr id="12" name="Content Placeholder 18" descr="Resume_Home-512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" t="904" r="-2022" b="-3887"/>
          <a:stretch/>
        </p:blipFill>
        <p:spPr>
          <a:xfrm>
            <a:off x="8725648" y="6454588"/>
            <a:ext cx="418352" cy="403412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41F2008-E3CB-4F4E-A168-B00A04E64BC5}"/>
              </a:ext>
            </a:extLst>
          </p:cNvPr>
          <p:cNvSpPr/>
          <p:nvPr/>
        </p:nvSpPr>
        <p:spPr>
          <a:xfrm>
            <a:off x="706080" y="2779543"/>
            <a:ext cx="2082018" cy="10922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2D6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2D6525"/>
                </a:solidFill>
              </a:rPr>
              <a:t>Primary School Curriculum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D4F5421-8494-4A34-BBE9-74656972A5C4}"/>
              </a:ext>
            </a:extLst>
          </p:cNvPr>
          <p:cNvCxnSpPr>
            <a:cxnSpLocks/>
          </p:cNvCxnSpPr>
          <p:nvPr/>
        </p:nvCxnSpPr>
        <p:spPr>
          <a:xfrm flipV="1">
            <a:off x="2932873" y="3381486"/>
            <a:ext cx="1166706" cy="1"/>
          </a:xfrm>
          <a:prstGeom prst="straightConnector1">
            <a:avLst/>
          </a:prstGeom>
          <a:ln>
            <a:solidFill>
              <a:srgbClr val="2D65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DDE4501-C3BE-4EED-94ED-C8B44AF35E2B}"/>
              </a:ext>
            </a:extLst>
          </p:cNvPr>
          <p:cNvCxnSpPr>
            <a:cxnSpLocks/>
          </p:cNvCxnSpPr>
          <p:nvPr/>
        </p:nvCxnSpPr>
        <p:spPr>
          <a:xfrm flipV="1">
            <a:off x="4266344" y="2919075"/>
            <a:ext cx="596900" cy="280854"/>
          </a:xfrm>
          <a:prstGeom prst="straightConnector1">
            <a:avLst/>
          </a:prstGeom>
          <a:ln>
            <a:solidFill>
              <a:srgbClr val="2D65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2A19701-9516-4870-ABDD-D40E5D1AA56B}"/>
              </a:ext>
            </a:extLst>
          </p:cNvPr>
          <p:cNvCxnSpPr>
            <a:cxnSpLocks/>
          </p:cNvCxnSpPr>
          <p:nvPr/>
        </p:nvCxnSpPr>
        <p:spPr>
          <a:xfrm>
            <a:off x="4171580" y="3538748"/>
            <a:ext cx="618584" cy="213877"/>
          </a:xfrm>
          <a:prstGeom prst="straightConnector1">
            <a:avLst/>
          </a:prstGeom>
          <a:ln>
            <a:solidFill>
              <a:srgbClr val="2D65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89FAEFA-7DFD-4BF2-9A8C-61DCB4040638}"/>
              </a:ext>
            </a:extLst>
          </p:cNvPr>
          <p:cNvSpPr txBox="1"/>
          <p:nvPr/>
        </p:nvSpPr>
        <p:spPr>
          <a:xfrm>
            <a:off x="2831273" y="2989586"/>
            <a:ext cx="1369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2D6525"/>
                </a:solidFill>
              </a:rPr>
              <a:t>Recognises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F4AB204-AD03-46A0-AC4A-F8CE214AF03B}"/>
              </a:ext>
            </a:extLst>
          </p:cNvPr>
          <p:cNvSpPr/>
          <p:nvPr/>
        </p:nvSpPr>
        <p:spPr>
          <a:xfrm>
            <a:off x="5252719" y="2191009"/>
            <a:ext cx="1752600" cy="86849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2D6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rgbClr val="2D6525"/>
                </a:solidFill>
              </a:rPr>
              <a:t>Individual difference in learning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060B3DC-8D7A-4832-A20D-18ED62E3E965}"/>
              </a:ext>
            </a:extLst>
          </p:cNvPr>
          <p:cNvSpPr/>
          <p:nvPr/>
        </p:nvSpPr>
        <p:spPr>
          <a:xfrm>
            <a:off x="5070461" y="3260605"/>
            <a:ext cx="2270385" cy="126637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2D6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rgbClr val="2D6525"/>
                </a:solidFill>
              </a:rPr>
              <a:t>Factors that pertain to the child’s home and community life </a:t>
            </a:r>
          </a:p>
        </p:txBody>
      </p:sp>
      <p:cxnSp>
        <p:nvCxnSpPr>
          <p:cNvPr id="27" name="Straight Arrow Connector 26" descr="Recommends&#10;">
            <a:extLst>
              <a:ext uri="{FF2B5EF4-FFF2-40B4-BE49-F238E27FC236}">
                <a16:creationId xmlns:a16="http://schemas.microsoft.com/office/drawing/2014/main" id="{360AECBE-F22F-49D0-ABF1-539D51D9319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2478831" y="3982649"/>
            <a:ext cx="644394" cy="962611"/>
          </a:xfrm>
          <a:prstGeom prst="straightConnector1">
            <a:avLst/>
          </a:prstGeom>
          <a:ln>
            <a:solidFill>
              <a:srgbClr val="2D65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F954AFC4-DD92-493B-A9EA-77237117976B}"/>
              </a:ext>
            </a:extLst>
          </p:cNvPr>
          <p:cNvSpPr txBox="1"/>
          <p:nvPr/>
        </p:nvSpPr>
        <p:spPr>
          <a:xfrm rot="2876694">
            <a:off x="2529580" y="4081458"/>
            <a:ext cx="16718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2D6525"/>
                </a:solidFill>
              </a:rPr>
              <a:t>Recommends that children benefit from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75889DE-D935-4CFC-8C52-CF126F9C5DAC}"/>
              </a:ext>
            </a:extLst>
          </p:cNvPr>
          <p:cNvSpPr/>
          <p:nvPr/>
        </p:nvSpPr>
        <p:spPr>
          <a:xfrm>
            <a:off x="1698848" y="5444164"/>
            <a:ext cx="2082018" cy="120267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2D6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rgbClr val="2D6525"/>
                </a:solidFill>
              </a:rPr>
              <a:t>Differentiation in the selection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655B792-E8FE-4B4C-95DE-78E313E78BFA}"/>
              </a:ext>
            </a:extLst>
          </p:cNvPr>
          <p:cNvSpPr/>
          <p:nvPr/>
        </p:nvSpPr>
        <p:spPr>
          <a:xfrm>
            <a:off x="4099579" y="5002090"/>
            <a:ext cx="1752600" cy="140186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2D6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rgbClr val="2D6525"/>
                </a:solidFill>
              </a:rPr>
              <a:t>Sequencing of curriculum content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2733F4C-CEDE-4D19-A75A-45D4971CD76A}"/>
              </a:ext>
            </a:extLst>
          </p:cNvPr>
          <p:cNvCxnSpPr>
            <a:cxnSpLocks/>
          </p:cNvCxnSpPr>
          <p:nvPr/>
        </p:nvCxnSpPr>
        <p:spPr>
          <a:xfrm flipH="1">
            <a:off x="2831273" y="4962418"/>
            <a:ext cx="192477" cy="411685"/>
          </a:xfrm>
          <a:prstGeom prst="straightConnector1">
            <a:avLst/>
          </a:prstGeom>
          <a:ln>
            <a:solidFill>
              <a:srgbClr val="2D65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D389B3D-F472-477A-BE02-4967A621844D}"/>
              </a:ext>
            </a:extLst>
          </p:cNvPr>
          <p:cNvCxnSpPr>
            <a:cxnSpLocks/>
          </p:cNvCxnSpPr>
          <p:nvPr/>
        </p:nvCxnSpPr>
        <p:spPr>
          <a:xfrm>
            <a:off x="3179920" y="4932287"/>
            <a:ext cx="1019773" cy="279595"/>
          </a:xfrm>
          <a:prstGeom prst="straightConnector1">
            <a:avLst/>
          </a:prstGeom>
          <a:ln>
            <a:solidFill>
              <a:srgbClr val="2D65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726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28268"/>
            <a:ext cx="9144000" cy="138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0" y="134871"/>
            <a:ext cx="2272128" cy="64976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9. The social and emotional dimensions of learning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2292666" y="128268"/>
            <a:ext cx="2272128" cy="655275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</a:rPr>
              <a:t>10. Taking account of individual difference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6860634" y="128272"/>
            <a:ext cx="2272128" cy="6486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4585332" y="121668"/>
            <a:ext cx="2272128" cy="655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14" name="Title 2"/>
          <p:cNvSpPr>
            <a:spLocks noGrp="1"/>
          </p:cNvSpPr>
          <p:nvPr>
            <p:ph type="title" idx="4294967295"/>
          </p:nvPr>
        </p:nvSpPr>
        <p:spPr>
          <a:xfrm>
            <a:off x="100623" y="699884"/>
            <a:ext cx="9423400" cy="1623802"/>
          </a:xfrm>
        </p:spPr>
        <p:txBody>
          <a:bodyPr>
            <a:noAutofit/>
          </a:bodyPr>
          <a:lstStyle/>
          <a:p>
            <a:pPr algn="l"/>
            <a:r>
              <a:rPr lang="en-US" sz="4000" dirty="0">
                <a:solidFill>
                  <a:srgbClr val="2D6525"/>
                </a:solidFill>
              </a:rPr>
              <a:t>Teaching and Learning Strategies using ICT:</a:t>
            </a:r>
            <a:br>
              <a:rPr lang="en-US" sz="3200" dirty="0">
                <a:solidFill>
                  <a:srgbClr val="2D6525"/>
                </a:solidFill>
              </a:rPr>
            </a:br>
            <a:r>
              <a:rPr lang="en-US" sz="3200" dirty="0">
                <a:solidFill>
                  <a:srgbClr val="2D6525"/>
                </a:solidFill>
              </a:rPr>
              <a:t>Taking account of individual difference</a:t>
            </a:r>
            <a:endParaRPr lang="en-US" sz="1800" dirty="0">
              <a:solidFill>
                <a:srgbClr val="2D6525"/>
              </a:solidFill>
            </a:endParaRPr>
          </a:p>
        </p:txBody>
      </p:sp>
      <p:pic>
        <p:nvPicPr>
          <p:cNvPr id="12" name="Content Placeholder 18" descr="Resume_Home-512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" t="904" r="-2022" b="-3887"/>
          <a:stretch/>
        </p:blipFill>
        <p:spPr>
          <a:xfrm>
            <a:off x="8725648" y="6454588"/>
            <a:ext cx="418352" cy="4034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84E1A2F-7909-4D40-B80E-A32C8A493E3D}"/>
              </a:ext>
            </a:extLst>
          </p:cNvPr>
          <p:cNvSpPr txBox="1"/>
          <p:nvPr/>
        </p:nvSpPr>
        <p:spPr>
          <a:xfrm>
            <a:off x="389250" y="2888699"/>
            <a:ext cx="83921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ICT tools Positively influence the </a:t>
            </a:r>
            <a:r>
              <a:rPr lang="en-GB" sz="3200" u="sng" dirty="0"/>
              <a:t>child’s interest </a:t>
            </a:r>
            <a:r>
              <a:rPr lang="en-GB" sz="3200" dirty="0"/>
              <a:t>in the relevant curriculum subject</a:t>
            </a:r>
          </a:p>
        </p:txBody>
      </p:sp>
    </p:spTree>
    <p:extLst>
      <p:ext uri="{BB962C8B-B14F-4D97-AF65-F5344CB8AC3E}">
        <p14:creationId xmlns:p14="http://schemas.microsoft.com/office/powerpoint/2010/main" val="6923208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28268"/>
            <a:ext cx="9144000" cy="138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0" y="134871"/>
            <a:ext cx="2272128" cy="64976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9. The social and emotional dimensions of learning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2292666" y="128268"/>
            <a:ext cx="2272128" cy="655275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</a:rPr>
              <a:t>10. Taking account of individual difference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6860634" y="128272"/>
            <a:ext cx="2272128" cy="6486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4585332" y="121668"/>
            <a:ext cx="2272128" cy="655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14" name="Title 2"/>
          <p:cNvSpPr>
            <a:spLocks noGrp="1"/>
          </p:cNvSpPr>
          <p:nvPr>
            <p:ph type="title" idx="4294967295"/>
          </p:nvPr>
        </p:nvSpPr>
        <p:spPr>
          <a:xfrm>
            <a:off x="324631" y="820026"/>
            <a:ext cx="9044451" cy="3910479"/>
          </a:xfrm>
        </p:spPr>
        <p:txBody>
          <a:bodyPr>
            <a:no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Additional uses of ICT to support this principle of learning:</a:t>
            </a:r>
            <a:b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Content-rich software:</a:t>
            </a:r>
            <a:b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-  Represents information to more than one format      (text, audio, image, etc.)</a:t>
            </a:r>
            <a:b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-  Provides options for pacing and sequencing of information. </a:t>
            </a:r>
            <a:b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200" dirty="0">
              <a:solidFill>
                <a:srgbClr val="2D65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Content Placeholder 18" descr="Resume_Home-512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" t="904" r="-2022" b="-3887"/>
          <a:stretch/>
        </p:blipFill>
        <p:spPr>
          <a:xfrm>
            <a:off x="8725648" y="6454588"/>
            <a:ext cx="418352" cy="40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3105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28268"/>
            <a:ext cx="9144000" cy="138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0" y="134871"/>
            <a:ext cx="2272128" cy="64976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9. The social and emotional dimensions of learning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2292666" y="128268"/>
            <a:ext cx="2272128" cy="655275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</a:rPr>
              <a:t>10. Taking account of individual difference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6860634" y="128272"/>
            <a:ext cx="2272128" cy="6486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4585332" y="121668"/>
            <a:ext cx="2272128" cy="655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14" name="Title 2"/>
          <p:cNvSpPr>
            <a:spLocks noGrp="1"/>
          </p:cNvSpPr>
          <p:nvPr>
            <p:ph type="title" idx="4294967295"/>
          </p:nvPr>
        </p:nvSpPr>
        <p:spPr>
          <a:xfrm>
            <a:off x="324631" y="1293103"/>
            <a:ext cx="9044451" cy="4615328"/>
          </a:xfrm>
        </p:spPr>
        <p:txBody>
          <a:bodyPr>
            <a:no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Additional uses of ICT to support this principle of learning:</a:t>
            </a:r>
            <a:b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The range of content-free software available including writing, multimedia and concept mapping software</a:t>
            </a:r>
            <a:b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*Creation of worksheets templates and reinforcement software</a:t>
            </a:r>
            <a:b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ICT assessment tools such as electronic portfolios. </a:t>
            </a:r>
            <a:b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b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200" dirty="0">
              <a:solidFill>
                <a:srgbClr val="2D65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Content Placeholder 18" descr="Resume_Home-512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" t="904" r="-2022" b="-3887"/>
          <a:stretch/>
        </p:blipFill>
        <p:spPr>
          <a:xfrm>
            <a:off x="8725648" y="6454588"/>
            <a:ext cx="418352" cy="40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6458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39899CA-7F3B-4C54-BC5E-6BF9C993ED54}"/>
              </a:ext>
            </a:extLst>
          </p:cNvPr>
          <p:cNvSpPr txBox="1"/>
          <p:nvPr/>
        </p:nvSpPr>
        <p:spPr>
          <a:xfrm>
            <a:off x="520503" y="1625798"/>
            <a:ext cx="6499274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References: </a:t>
            </a:r>
          </a:p>
          <a:p>
            <a:r>
              <a:rPr lang="en-GB" dirty="0">
                <a:hlinkClick r:id="rId2"/>
              </a:rPr>
              <a:t>http://archive.laoisedcentre.ie/ictgu/soft3.html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3"/>
              </a:rPr>
              <a:t>https://www.fishermarriott.com/Products/Details/StarSpell%203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4"/>
              </a:rPr>
              <a:t>https://www.mobygames.com/game/windows/mighty-math-number-heroes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5"/>
              </a:rPr>
              <a:t>https://www.tandfonline.com/doi/abs/10.1080/03004278885200041?journalCode=rett20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6"/>
              </a:rPr>
              <a:t>https://encyclopedia2.thefreedictionary.com/content-free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7"/>
              </a:rPr>
              <a:t>https://www.matchware.com/concept-mapping-software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1320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588</Words>
  <Application>Microsoft Office PowerPoint</Application>
  <PresentationFormat>On-screen Show (4:3)</PresentationFormat>
  <Paragraphs>136</Paragraphs>
  <Slides>24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&amp;quot</vt:lpstr>
      <vt:lpstr>Arial</vt:lpstr>
      <vt:lpstr>Calibri</vt:lpstr>
      <vt:lpstr>Roboto</vt:lpstr>
      <vt:lpstr>Office Theme</vt:lpstr>
      <vt:lpstr>ICT and learning  principles of the Primary  School Curriculum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Principle of Learning: The social and emotional dimensions of learning</vt:lpstr>
      <vt:lpstr>Teaching and Learning Strategies using ICT: The social and emotional dimensions of learning</vt:lpstr>
      <vt:lpstr>ICT Offers opportunities to learn through : - visual - audio - kinesthetic media - text  For example:  Content rich software offers:  - Control over the level of information presented to the child - The rate at which it is presented - The formats for presenting information (image, text, audio)   </vt:lpstr>
      <vt:lpstr>Additional uses of ICT to support this principle of learning:  * Develop social skills through:        - Turn taking         - Sharing resources        - Helping other children in collaborative project work  * Collaborative classroom-based projects which use technology features such as:         - E-mail          - Chat         - Threaded discussion           - Video-conferencing    </vt:lpstr>
      <vt:lpstr>       </vt:lpstr>
      <vt:lpstr>PowerPoint Presentation</vt:lpstr>
      <vt:lpstr>PowerPoint Presentation</vt:lpstr>
      <vt:lpstr>PowerPoint Presentation</vt:lpstr>
      <vt:lpstr>Principle of Learning: Taking account of individual difference</vt:lpstr>
      <vt:lpstr>Teaching and Learning Strategies using ICT: Taking account of individual difference</vt:lpstr>
      <vt:lpstr>Additional uses of ICT to support this principle of learning:  * Content-rich software:         -  Represents information to more than one format      (text, audio, image, etc.)          -  Provides options for pacing and sequencing of information.  </vt:lpstr>
      <vt:lpstr>Additional uses of ICT to support this principle of learning:  * The range of content-free software available including writing, multimedia and concept mapping software  *Creation of worksheets templates and reinforcement software  * ICT assessment tools such as electronic portfolios.     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2017-08-01T15:40:51Z</dcterms:created>
  <dcterms:modified xsi:type="dcterms:W3CDTF">2019-05-08T11:21:25Z</dcterms:modified>
</cp:coreProperties>
</file>